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handoutMasterIdLst>
    <p:handoutMasterId r:id="rId13"/>
  </p:handoutMasterIdLst>
  <p:sldIdLst>
    <p:sldId id="284" r:id="rId3"/>
    <p:sldId id="257" r:id="rId5"/>
    <p:sldId id="280" r:id="rId6"/>
    <p:sldId id="281" r:id="rId7"/>
    <p:sldId id="265" r:id="rId8"/>
    <p:sldId id="262" r:id="rId9"/>
    <p:sldId id="259" r:id="rId10"/>
    <p:sldId id="283" r:id="rId11"/>
    <p:sldId id="274" r:id="rId12"/>
  </p:sldIdLst>
  <p:sldSz cx="12192000" cy="6858000" type="screen4x3"/>
  <p:notesSz cx="6858000" cy="9144000"/>
  <p:embeddedFontLst>
    <p:embeddedFont>
      <p:font typeface="汉仪君黑-45简" panose="020B0604020202020204" pitchFamily="34" charset="-122"/>
      <p:regular r:id="rId18"/>
    </p:embeddedFont>
    <p:embeddedFont>
      <p:font typeface="汉仪雅酷黑简" panose="00020600040101010101" pitchFamily="18" charset="-122"/>
      <p:regular r:id="rId1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 id="2" name="35808" initials="3" lastIdx="0" clrIdx="0"/>
  <p:cmAuthor id="3" name="邵琦1" initials="邵" lastIdx="1" clrIdx="1"/>
  <p:cmAuthor id="4" name="艺佳" initials="艺佳"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818"/>
    <a:srgbClr val="94071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90" autoAdjust="0"/>
    <p:restoredTop sz="88257" autoAdjust="0"/>
  </p:normalViewPr>
  <p:slideViewPr>
    <p:cSldViewPr snapToGrid="0" showGuides="1">
      <p:cViewPr>
        <p:scale>
          <a:sx n="71" d="100"/>
          <a:sy n="71" d="100"/>
        </p:scale>
        <p:origin x="1051" y="144"/>
      </p:cViewPr>
      <p:guideLst>
        <p:guide orient="horz" pos="2195"/>
        <p:guide pos="3808"/>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2309"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0E03E1-DA68-41C4-9F27-F6E0AB2F2F6B}" type="datetimeFigureOut">
              <a:rPr lang="zh-CN" altLang="en-US" smtClean="0"/>
            </a:fld>
            <a:endParaRPr lang="zh-CN" altLang="en-US"/>
          </a:p>
        </p:txBody>
      </p:sp>
      <p:sp>
        <p:nvSpPr>
          <p:cNvPr id="4" name="页脚占位符 3"/>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2AF842-4993-4C84-9399-B18D4110BBC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5ECA2-ABA1-4B05-A69E-43C86FBA69DB}"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434A6-A16B-475E-89CF-6C3820E537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98B434A6-A16B-475E-89CF-6C3820E5375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98B434A6-A16B-475E-89CF-6C3820E5375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98B434A6-A16B-475E-89CF-6C3820E5375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98B434A6-A16B-475E-89CF-6C3820E5375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5"/>
          </p:nvPr>
        </p:nvSpPr>
        <p:spPr/>
        <p:txBody>
          <a:bodyPr/>
          <a:lstStyle/>
          <a:p>
            <a:fld id="{E554F3C7-214D-438D-BADE-F9DF0DB3AAE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9360D44-FBC5-47EB-A08C-2DE256EACFA5}" type="slidenum">
              <a:rPr lang="zh-CN" altLang="en-US"/>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DejaVu Sans" panose="020B0603030804020204" charset="2"/>
            </a:endParaRPr>
          </a:p>
        </p:txBody>
      </p:sp>
      <p:sp>
        <p:nvSpPr>
          <p:cNvPr id="5" name="页脚占位符 4"/>
          <p:cNvSpPr>
            <a:spLocks noGrp="1"/>
          </p:cNvSpPr>
          <p:nvPr>
            <p:ph type="ftr" sz="quarter" idx="11"/>
          </p:nvPr>
        </p:nvSpPr>
        <p:spPr/>
        <p:txBody>
          <a:bodyPr/>
          <a:lstStyle/>
          <a:p>
            <a:pPr lvl="0" eaLnBrk="1" hangingPunct="1"/>
            <a:endParaRPr lang="zh-CN" altLang="en-US" dirty="0">
              <a:latin typeface="DejaVu Sans" panose="020B0603030804020204" charset="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A5B0B5E2-7A3F-46B3-AA33-5DBAE7BE3326}"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BEDED714-68C8-44B6-9732-DDF7DD97772E}" type="datetime1">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8CF7581E-C9C7-4035-8AC9-880348F0A73A}"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DejaVu Sans" panose="020B0603030804020204" charset="2"/>
            </a:endParaRPr>
          </a:p>
        </p:txBody>
      </p:sp>
      <p:sp>
        <p:nvSpPr>
          <p:cNvPr id="5" name="页脚占位符 4"/>
          <p:cNvSpPr>
            <a:spLocks noGrp="1"/>
          </p:cNvSpPr>
          <p:nvPr>
            <p:ph type="ftr" sz="quarter" idx="11"/>
          </p:nvPr>
        </p:nvSpPr>
        <p:spPr/>
        <p:txBody>
          <a:bodyPr/>
          <a:lstStyle/>
          <a:p>
            <a:pPr lvl="0" eaLnBrk="1" hangingPunct="1"/>
            <a:endParaRPr lang="zh-CN" altLang="en-US" dirty="0">
              <a:latin typeface="DejaVu Sans" panose="020B0603030804020204" charset="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FC2EF37-2CF4-4960-87D2-5B932CC0B78B}"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7569AD0D-B388-4347-91DD-8165FEB5A43E}"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ABFA86CA-829C-46A2-8627-7FA804746D68}"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68C8F2FD-143F-48F0-B097-4519F0AA905F}"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DejaVu Sans" panose="020B0603030804020204" charset="2"/>
            </a:endParaRPr>
          </a:p>
        </p:txBody>
      </p:sp>
      <p:sp>
        <p:nvSpPr>
          <p:cNvPr id="6" name="页脚占位符 5"/>
          <p:cNvSpPr>
            <a:spLocks noGrp="1"/>
          </p:cNvSpPr>
          <p:nvPr>
            <p:ph type="ftr" sz="quarter" idx="11"/>
          </p:nvPr>
        </p:nvSpPr>
        <p:spPr/>
        <p:txBody>
          <a:bodyPr/>
          <a:lstStyle/>
          <a:p>
            <a:pPr lvl="0" eaLnBrk="1" hangingPunct="1"/>
            <a:endParaRPr lang="zh-CN" altLang="en-US" dirty="0">
              <a:latin typeface="DejaVu Sans" panose="020B0603030804020204" charset="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353504D8-D657-4D57-B36C-872CB832F3E2}" type="datetimeFigureOut">
              <a:rPr lang="zh-CN" altLang="en-US"/>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3916F84-CA7F-4CB0-AD36-8D018880A94E}"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a:defRPr/>
            </a:pPr>
            <a:endParaRPr lang="zh-CN" altLang="en-US"/>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a:defRPr/>
            </a:pPr>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a:defRPr/>
            </a:pPr>
            <a:fld id="{ABFA86CA-829C-46A2-8627-7FA804746D68}" type="slidenum">
              <a:rPr lang="zh-CN" altLang="en-US"/>
            </a:fld>
            <a:endParaRPr lang="zh-CN" altLang="en-US"/>
          </a:p>
        </p:txBody>
      </p:sp>
      <p:sp>
        <p:nvSpPr>
          <p:cNvPr id="3" name="矩形 2"/>
          <p:cNvSpPr/>
          <p:nvPr userDrawn="1"/>
        </p:nvSpPr>
        <p:spPr>
          <a:xfrm>
            <a:off x="0" y="-1"/>
            <a:ext cx="12192000" cy="3438939"/>
          </a:xfrm>
          <a:prstGeom prst="rect">
            <a:avLst/>
          </a:prstGeom>
          <a:gradFill>
            <a:gsLst>
              <a:gs pos="26000">
                <a:srgbClr val="002060"/>
              </a:gs>
              <a:gs pos="100000">
                <a:srgbClr val="C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userDrawn="1"/>
        </p:nvSpPr>
        <p:spPr>
          <a:xfrm>
            <a:off x="0" y="3438939"/>
            <a:ext cx="12192000" cy="3436418"/>
          </a:xfrm>
          <a:prstGeom prst="rect">
            <a:avLst/>
          </a:prstGeom>
          <a:gradFill>
            <a:gsLst>
              <a:gs pos="26000">
                <a:srgbClr val="002060"/>
              </a:gs>
              <a:gs pos="100000">
                <a:srgbClr val="C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userDrawn="1"/>
        </p:nvSpPr>
        <p:spPr>
          <a:xfrm>
            <a:off x="397565" y="440830"/>
            <a:ext cx="11400183" cy="6003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DejaVu Sans" panose="020B0603030804020204" charset="2"/>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2pPr>
      <a:lvl3pPr marL="914400" lvl="2"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3pPr>
      <a:lvl4pPr marL="1371600" lvl="3"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4pPr>
      <a:lvl5pPr marL="1828800" lvl="4"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5pPr>
      <a:lvl6pPr marL="2286000" lvl="5"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6pPr>
      <a:lvl7pPr marL="2743200" lvl="6"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7pPr>
      <a:lvl8pPr marL="3200400" lvl="7"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8pPr>
      <a:lvl9pPr marL="3657600" lvl="8"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0" name="图片占位符19" descr="背景图案&#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6749" y="2647884"/>
            <a:ext cx="12858750" cy="3439912"/>
          </a:xfrm>
          <a:prstGeom prst="rect">
            <a:avLst/>
          </a:prstGeom>
        </p:spPr>
      </p:pic>
      <p:pic>
        <p:nvPicPr>
          <p:cNvPr id="34" name="图片占位符 33" descr="图片包含 室内, 食物, 桌子, 盘子&#10;&#10;描述已自动生成"/>
          <p:cNvPicPr>
            <a:picLocks noChangeAspect="1"/>
          </p:cNvPicPr>
          <p:nvPr/>
        </p:nvPicPr>
        <p:blipFill>
          <a:blip r:embed="rId2" cstate="screen">
            <a:alphaModFix amt="35000"/>
            <a:lum bright="2000"/>
          </a:blip>
          <a:stretch>
            <a:fillRect/>
          </a:stretch>
        </p:blipFill>
        <p:spPr>
          <a:xfrm flipH="1">
            <a:off x="0" y="86796"/>
            <a:ext cx="9586548" cy="2411930"/>
          </a:xfrm>
          <a:prstGeom prst="rect">
            <a:avLst/>
          </a:prstGeom>
        </p:spPr>
      </p:pic>
      <p:sp>
        <p:nvSpPr>
          <p:cNvPr id="18" name="文本框 17"/>
          <p:cNvSpPr txBox="1"/>
          <p:nvPr/>
        </p:nvSpPr>
        <p:spPr>
          <a:xfrm>
            <a:off x="3029206" y="1232800"/>
            <a:ext cx="6426304" cy="68199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itchFamily="18" charset="-122"/>
                <a:ea typeface="思源宋体 CN Heavy" pitchFamily="18" charset="-122"/>
              </a:defRPr>
            </a:lvl1pPr>
          </a:lstStyle>
          <a:p>
            <a:r>
              <a:rPr lang="zh-CN" altLang="en-US" sz="3200" b="1" dirty="0">
                <a:solidFill>
                  <a:schemeClr val="tx1"/>
                </a:solidFill>
                <a:latin typeface="+mn-lt"/>
                <a:ea typeface="+mn-ea"/>
                <a:cs typeface="+mn-ea"/>
                <a:sym typeface="+mn-lt"/>
              </a:rPr>
              <a:t>袁州区人民政府办公室</a:t>
            </a:r>
            <a:endParaRPr lang="zh-CN" altLang="en-US" sz="3200" b="1" dirty="0">
              <a:solidFill>
                <a:schemeClr val="tx1"/>
              </a:solidFill>
              <a:latin typeface="+mn-lt"/>
              <a:ea typeface="+mn-ea"/>
              <a:cs typeface="+mn-ea"/>
              <a:sym typeface="+mn-lt"/>
            </a:endParaRPr>
          </a:p>
        </p:txBody>
      </p:sp>
      <p:grpSp>
        <p:nvGrpSpPr>
          <p:cNvPr id="2" name="组合 1"/>
          <p:cNvGrpSpPr/>
          <p:nvPr/>
        </p:nvGrpSpPr>
        <p:grpSpPr>
          <a:xfrm>
            <a:off x="9454545" y="833272"/>
            <a:ext cx="2238097" cy="1502187"/>
            <a:chOff x="10630411" y="423786"/>
            <a:chExt cx="1153374" cy="1230515"/>
          </a:xfrm>
        </p:grpSpPr>
        <p:pic>
          <p:nvPicPr>
            <p:cNvPr id="27" name="图片占位符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20815463" flipH="1">
              <a:off x="10630411" y="423786"/>
              <a:ext cx="962566" cy="876183"/>
            </a:xfrm>
            <a:prstGeom prst="rect">
              <a:avLst/>
            </a:prstGeom>
          </p:spPr>
        </p:pic>
        <p:pic>
          <p:nvPicPr>
            <p:cNvPr id="29" name="图片占位符 2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630641" y="1140689"/>
              <a:ext cx="361533" cy="513612"/>
            </a:xfrm>
            <a:prstGeom prst="rect">
              <a:avLst/>
            </a:prstGeom>
          </p:spPr>
        </p:pic>
        <p:pic>
          <p:nvPicPr>
            <p:cNvPr id="30" name="图片占位符 2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422252" y="1025813"/>
              <a:ext cx="361533" cy="513612"/>
            </a:xfrm>
            <a:prstGeom prst="rect">
              <a:avLst/>
            </a:prstGeom>
          </p:spPr>
        </p:pic>
      </p:grpSp>
      <p:sp>
        <p:nvSpPr>
          <p:cNvPr id="3" name="文本框 2"/>
          <p:cNvSpPr/>
          <p:nvPr/>
        </p:nvSpPr>
        <p:spPr>
          <a:xfrm>
            <a:off x="1261110" y="2275205"/>
            <a:ext cx="10158095" cy="2306955"/>
          </a:xfrm>
          <a:prstGeom prst="rect">
            <a:avLst/>
          </a:prstGeom>
          <a:effectLst>
            <a:outerShdw blurRad="50800" dist="114300" dir="5400000" algn="ctr" rotWithShape="0">
              <a:srgbClr val="000000">
                <a:alpha val="10000"/>
              </a:srgbClr>
            </a:outerShdw>
          </a:effectLst>
        </p:spPr>
        <p:txBody>
          <a:bodyPr wrap="square">
            <a:spAutoFit/>
          </a:bodyPr>
          <a:lstStyle/>
          <a:p>
            <a:pPr algn="ctr"/>
            <a:r>
              <a:rPr lang="zh-CN" altLang="en-US" sz="7200" dirty="0" smtClean="0">
                <a:gradFill>
                  <a:gsLst>
                    <a:gs pos="26000">
                      <a:srgbClr val="C00000"/>
                    </a:gs>
                    <a:gs pos="100000">
                      <a:srgbClr val="002060"/>
                    </a:gs>
                  </a:gsLst>
                  <a:lin ang="2400000" scaled="0"/>
                </a:gradFill>
                <a:latin typeface="汉仪雅酷黑简" pitchFamily="18" charset="-122"/>
                <a:ea typeface="汉仪雅酷黑简" pitchFamily="18" charset="-122"/>
                <a:cs typeface="+mn-ea"/>
                <a:sym typeface="+mn-lt"/>
              </a:rPr>
              <a:t>2023年袁州区政务公开工作要点</a:t>
            </a:r>
            <a:endParaRPr lang="zh-CN" altLang="en-US" sz="7200" dirty="0" smtClean="0">
              <a:gradFill>
                <a:gsLst>
                  <a:gs pos="26000">
                    <a:srgbClr val="C00000"/>
                  </a:gs>
                  <a:gs pos="100000">
                    <a:srgbClr val="002060"/>
                  </a:gs>
                </a:gsLst>
                <a:lin ang="2400000" scaled="0"/>
              </a:gradFill>
              <a:latin typeface="汉仪雅酷黑简" pitchFamily="18" charset="-122"/>
              <a:ea typeface="汉仪雅酷黑简" pitchFamily="18" charset="-122"/>
              <a:cs typeface="+mn-ea"/>
              <a:sym typeface="+mn-lt"/>
            </a:endParaRPr>
          </a:p>
        </p:txBody>
      </p:sp>
      <p:sp>
        <p:nvSpPr>
          <p:cNvPr id="22" name="矩形: 圆角 12"/>
          <p:cNvSpPr/>
          <p:nvPr/>
        </p:nvSpPr>
        <p:spPr bwMode="auto">
          <a:xfrm>
            <a:off x="6780530" y="4758690"/>
            <a:ext cx="3979545" cy="482600"/>
          </a:xfrm>
          <a:prstGeom prst="roundRect">
            <a:avLst>
              <a:gd name="adj" fmla="val 50000"/>
            </a:avLst>
          </a:prstGeom>
          <a:solidFill>
            <a:schemeClr val="accent1"/>
          </a:solidFill>
          <a:ln>
            <a:noFill/>
          </a:ln>
          <a:effectLst>
            <a:outerShdw blurRad="254000" dist="101600" dir="5400000" algn="ctr" rotWithShape="0">
              <a:srgbClr val="8E1F22">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40000">
                    <a:srgbClr val="FEEFAC"/>
                  </a:gs>
                  <a:gs pos="95000">
                    <a:srgbClr val="E7AF4D"/>
                  </a:gs>
                </a:gsLst>
                <a:lin ang="5400000" scaled="1"/>
              </a:gradFill>
              <a:cs typeface="+mn-ea"/>
              <a:sym typeface="+mn-lt"/>
            </a:endParaRPr>
          </a:p>
        </p:txBody>
      </p:sp>
      <p:sp>
        <p:nvSpPr>
          <p:cNvPr id="24" name="文本框 23"/>
          <p:cNvSpPr txBox="1"/>
          <p:nvPr/>
        </p:nvSpPr>
        <p:spPr>
          <a:xfrm>
            <a:off x="7000240" y="4780915"/>
            <a:ext cx="3540125" cy="460375"/>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itchFamily="18" charset="-122"/>
                <a:ea typeface="思源宋体 CN Heavy" pitchFamily="18" charset="-122"/>
              </a:defRPr>
            </a:lvl1pPr>
          </a:lstStyle>
          <a:p>
            <a:r>
              <a:rPr lang="zh-CN" altLang="en-US" sz="2000" b="1" dirty="0" smtClean="0">
                <a:solidFill>
                  <a:schemeClr val="bg1"/>
                </a:solidFill>
                <a:latin typeface="+mn-lt"/>
                <a:ea typeface="+mn-ea"/>
                <a:cs typeface="+mn-ea"/>
                <a:sym typeface="+mn-lt"/>
              </a:rPr>
              <a:t>联系电话：</a:t>
            </a:r>
            <a:r>
              <a:rPr lang="en-US" altLang="zh-CN" sz="2000" b="1" dirty="0" smtClean="0">
                <a:solidFill>
                  <a:schemeClr val="bg1"/>
                </a:solidFill>
                <a:latin typeface="+mn-lt"/>
                <a:ea typeface="+mn-ea"/>
                <a:cs typeface="+mn-ea"/>
                <a:sym typeface="+mn-lt"/>
              </a:rPr>
              <a:t>0795-3223566</a:t>
            </a:r>
            <a:endParaRPr lang="en-US" altLang="zh-CN" sz="2000" b="1" dirty="0" smtClean="0">
              <a:solidFill>
                <a:schemeClr val="bg1"/>
              </a:solidFill>
              <a:latin typeface="+mn-lt"/>
              <a:ea typeface="+mn-ea"/>
              <a:cs typeface="+mn-ea"/>
              <a:sym typeface="+mn-lt"/>
            </a:endParaRPr>
          </a:p>
        </p:txBody>
      </p:sp>
      <p:sp>
        <p:nvSpPr>
          <p:cNvPr id="13" name="矩形: 圆角 12"/>
          <p:cNvSpPr/>
          <p:nvPr/>
        </p:nvSpPr>
        <p:spPr bwMode="auto">
          <a:xfrm>
            <a:off x="2200910" y="4788535"/>
            <a:ext cx="2319020" cy="452755"/>
          </a:xfrm>
          <a:prstGeom prst="roundRect">
            <a:avLst>
              <a:gd name="adj" fmla="val 50000"/>
            </a:avLst>
          </a:prstGeom>
          <a:solidFill>
            <a:schemeClr val="accent1"/>
          </a:solidFill>
          <a:ln>
            <a:noFill/>
          </a:ln>
          <a:effectLst>
            <a:outerShdw blurRad="254000" dist="101600" dir="5400000" algn="ctr" rotWithShape="0">
              <a:srgbClr val="8E1F22">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40000">
                    <a:srgbClr val="FEEFAC"/>
                  </a:gs>
                  <a:gs pos="95000">
                    <a:srgbClr val="E7AF4D"/>
                  </a:gs>
                </a:gsLst>
                <a:lin ang="5400000" scaled="1"/>
              </a:gradFill>
              <a:cs typeface="+mn-ea"/>
              <a:sym typeface="+mn-lt"/>
            </a:endParaRPr>
          </a:p>
        </p:txBody>
      </p:sp>
      <p:sp>
        <p:nvSpPr>
          <p:cNvPr id="14" name="文本框 13"/>
          <p:cNvSpPr txBox="1"/>
          <p:nvPr/>
        </p:nvSpPr>
        <p:spPr>
          <a:xfrm>
            <a:off x="2381946" y="4780887"/>
            <a:ext cx="2137798" cy="460375"/>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itchFamily="18" charset="-122"/>
                <a:ea typeface="思源宋体 CN Heavy" pitchFamily="18" charset="-122"/>
              </a:defRPr>
            </a:lvl1pPr>
          </a:lstStyle>
          <a:p>
            <a:r>
              <a:rPr lang="zh-CN" altLang="en-US" sz="2000" b="1" dirty="0">
                <a:solidFill>
                  <a:schemeClr val="bg1"/>
                </a:solidFill>
                <a:latin typeface="+mn-lt"/>
                <a:ea typeface="+mn-ea"/>
                <a:cs typeface="+mn-ea"/>
                <a:sym typeface="+mn-lt"/>
              </a:rPr>
              <a:t>解读人</a:t>
            </a:r>
            <a:r>
              <a:rPr lang="zh-CN" altLang="en-US" sz="2000" b="1" dirty="0" smtClean="0">
                <a:solidFill>
                  <a:schemeClr val="bg1"/>
                </a:solidFill>
                <a:latin typeface="+mn-lt"/>
                <a:ea typeface="+mn-ea"/>
                <a:cs typeface="+mn-ea"/>
                <a:sym typeface="+mn-lt"/>
              </a:rPr>
              <a:t>：熊</a:t>
            </a:r>
            <a:r>
              <a:rPr lang="en-US" altLang="zh-CN" sz="2000" b="1" dirty="0" smtClean="0">
                <a:solidFill>
                  <a:schemeClr val="bg1"/>
                </a:solidFill>
                <a:latin typeface="+mn-lt"/>
                <a:ea typeface="+mn-ea"/>
                <a:cs typeface="+mn-ea"/>
                <a:sym typeface="+mn-lt"/>
              </a:rPr>
              <a:t> </a:t>
            </a:r>
            <a:r>
              <a:rPr lang="zh-CN" altLang="en-US" sz="2000" b="1" dirty="0" smtClean="0">
                <a:solidFill>
                  <a:schemeClr val="bg1"/>
                </a:solidFill>
                <a:latin typeface="+mn-lt"/>
                <a:ea typeface="+mn-ea"/>
                <a:cs typeface="+mn-ea"/>
                <a:sym typeface="+mn-lt"/>
              </a:rPr>
              <a:t>鑫</a:t>
            </a:r>
            <a:endParaRPr lang="zh-CN" altLang="en-US" sz="20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500" advTm="3000"/>
    </mc:Choice>
    <mc:Fallback>
      <p:transition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文本框3"/>
          <p:cNvSpPr/>
          <p:nvPr/>
        </p:nvSpPr>
        <p:spPr>
          <a:xfrm>
            <a:off x="1115060" y="2661285"/>
            <a:ext cx="10160635" cy="3415030"/>
          </a:xfrm>
          <a:prstGeom prst="rect">
            <a:avLst/>
          </a:prstGeom>
        </p:spPr>
        <p:txBody>
          <a:bodyPr wrap="square">
            <a:spAutoFit/>
          </a:bodyPr>
          <a:lstStyle/>
          <a:p>
            <a:pPr>
              <a:lnSpc>
                <a:spcPct val="150000"/>
              </a:lnSpc>
              <a:defRPr/>
            </a:pPr>
            <a:r>
              <a:rPr lang="en-US" altLang="zh-CN" kern="0" dirty="0">
                <a:solidFill>
                  <a:schemeClr val="tx1">
                    <a:lumMod val="65000"/>
                    <a:lumOff val="35000"/>
                  </a:schemeClr>
                </a:solidFill>
                <a:cs typeface="+mn-ea"/>
                <a:sym typeface="+mn-lt"/>
              </a:rPr>
              <a:t>      </a:t>
            </a:r>
            <a:r>
              <a:rPr lang="zh-CN" altLang="en-US" kern="0" dirty="0">
                <a:solidFill>
                  <a:schemeClr val="tx1">
                    <a:lumMod val="65000"/>
                    <a:lumOff val="35000"/>
                  </a:schemeClr>
                </a:solidFill>
                <a:cs typeface="+mn-ea"/>
                <a:sym typeface="+mn-lt"/>
              </a:rPr>
              <a:t>以习近平新时代中国特色社会主义思想为指导，全面贯彻落实党的二十大精神，深入贯彻习近平总书记视察江西重要讲话精神，认真落实国务院办公厅关于深化政务公开的工作要求，加快转变政务公开职能，强化重点领域信息公开，提高政策发布解读实效，主动回应社会关切，统筹政务公开和安全保密促落实。</a:t>
            </a:r>
            <a:endParaRPr lang="zh-CN" altLang="en-US" kern="0" dirty="0">
              <a:solidFill>
                <a:schemeClr val="tx1">
                  <a:lumMod val="65000"/>
                  <a:lumOff val="35000"/>
                </a:schemeClr>
              </a:solidFill>
              <a:cs typeface="+mn-ea"/>
              <a:sym typeface="+mn-lt"/>
            </a:endParaRPr>
          </a:p>
          <a:p>
            <a:pPr>
              <a:lnSpc>
                <a:spcPct val="150000"/>
              </a:lnSpc>
              <a:defRPr/>
            </a:pPr>
            <a:endParaRPr lang="zh-CN" altLang="en-US" kern="0" dirty="0">
              <a:solidFill>
                <a:schemeClr val="tx1">
                  <a:lumMod val="65000"/>
                  <a:lumOff val="35000"/>
                </a:schemeClr>
              </a:solidFill>
              <a:cs typeface="+mn-ea"/>
              <a:sym typeface="+mn-lt"/>
            </a:endParaRPr>
          </a:p>
          <a:p>
            <a:pPr>
              <a:lnSpc>
                <a:spcPct val="150000"/>
              </a:lnSpc>
              <a:defRPr/>
            </a:pPr>
            <a:endParaRPr lang="zh-CN" altLang="en-US" kern="0" dirty="0">
              <a:solidFill>
                <a:schemeClr val="tx1">
                  <a:lumMod val="65000"/>
                  <a:lumOff val="35000"/>
                </a:schemeClr>
              </a:solidFill>
              <a:cs typeface="+mn-ea"/>
              <a:sym typeface="+mn-lt"/>
            </a:endParaRPr>
          </a:p>
          <a:p>
            <a:pPr>
              <a:lnSpc>
                <a:spcPct val="150000"/>
              </a:lnSpc>
              <a:defRPr/>
            </a:pPr>
            <a:endParaRPr lang="zh-CN" altLang="en-US" kern="0" dirty="0">
              <a:solidFill>
                <a:schemeClr val="tx1">
                  <a:lumMod val="65000"/>
                  <a:lumOff val="35000"/>
                </a:schemeClr>
              </a:solidFill>
              <a:cs typeface="+mn-ea"/>
              <a:sym typeface="+mn-lt"/>
            </a:endParaRPr>
          </a:p>
          <a:p>
            <a:pPr>
              <a:lnSpc>
                <a:spcPct val="150000"/>
              </a:lnSpc>
              <a:defRPr/>
            </a:pPr>
            <a:r>
              <a:rPr lang="zh-CN" altLang="en-US" kern="0" dirty="0">
                <a:solidFill>
                  <a:schemeClr val="tx1">
                    <a:lumMod val="65000"/>
                    <a:lumOff val="35000"/>
                  </a:schemeClr>
                </a:solidFill>
                <a:cs typeface="+mn-ea"/>
                <a:sym typeface="+mn-lt"/>
              </a:rPr>
              <a:t>有效提升政府公信力和执行力，努力打造透明度高、营商环境优、群众满意的城区。</a:t>
            </a:r>
            <a:endParaRPr lang="zh-CN" altLang="en-US" kern="0" dirty="0">
              <a:solidFill>
                <a:schemeClr val="tx1">
                  <a:lumMod val="65000"/>
                  <a:lumOff val="35000"/>
                </a:schemeClr>
              </a:solidFill>
              <a:cs typeface="+mn-ea"/>
              <a:sym typeface="+mn-lt"/>
            </a:endParaRPr>
          </a:p>
        </p:txBody>
      </p:sp>
      <p:sp>
        <p:nvSpPr>
          <p:cNvPr id="5" name="文本框 4"/>
          <p:cNvSpPr/>
          <p:nvPr/>
        </p:nvSpPr>
        <p:spPr>
          <a:xfrm>
            <a:off x="2673052" y="898374"/>
            <a:ext cx="7170867" cy="706755"/>
          </a:xfrm>
          <a:prstGeom prst="rect">
            <a:avLst/>
          </a:prstGeom>
        </p:spPr>
        <p:txBody>
          <a:bodyPr wrap="square">
            <a:spAutoFit/>
          </a:bodyPr>
          <a:lstStyle/>
          <a:p>
            <a:pPr algn="ctr"/>
            <a:r>
              <a:rPr lang="zh-CN" altLang="en-US" sz="4000" b="1" dirty="0">
                <a:gradFill>
                  <a:gsLst>
                    <a:gs pos="0">
                      <a:srgbClr val="002060"/>
                    </a:gs>
                    <a:gs pos="100000">
                      <a:srgbClr val="940716"/>
                    </a:gs>
                  </a:gsLst>
                  <a:lin ang="10800000" scaled="0"/>
                </a:gradFill>
                <a:cs typeface="+mn-ea"/>
                <a:sym typeface="+mn-lt"/>
              </a:rPr>
              <a:t>总体要求</a:t>
            </a:r>
            <a:endParaRPr lang="zh-CN" altLang="en-US" sz="4000" b="1" dirty="0">
              <a:gradFill>
                <a:gsLst>
                  <a:gs pos="0">
                    <a:srgbClr val="002060"/>
                  </a:gs>
                  <a:gs pos="100000">
                    <a:srgbClr val="940716"/>
                  </a:gs>
                </a:gsLst>
                <a:lin ang="10800000" scaled="0"/>
              </a:gradFill>
              <a:cs typeface="+mn-ea"/>
              <a:sym typeface="+mn-lt"/>
            </a:endParaRPr>
          </a:p>
        </p:txBody>
      </p:sp>
      <p:sp>
        <p:nvSpPr>
          <p:cNvPr id="10" name="椭圆 9"/>
          <p:cNvSpPr/>
          <p:nvPr/>
        </p:nvSpPr>
        <p:spPr>
          <a:xfrm>
            <a:off x="1242060" y="5108575"/>
            <a:ext cx="1790065" cy="357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kern="0" dirty="0">
                <a:solidFill>
                  <a:schemeClr val="tx1">
                    <a:lumMod val="65000"/>
                    <a:lumOff val="35000"/>
                  </a:schemeClr>
                </a:solidFill>
                <a:cs typeface="+mn-ea"/>
                <a:sym typeface="+mn-lt"/>
              </a:rPr>
              <a:t>坚持以公开</a:t>
            </a:r>
            <a:endParaRPr lang="zh-CN" altLang="en-US" sz="1600">
              <a:solidFill>
                <a:schemeClr val="tx1"/>
              </a:solidFill>
            </a:endParaRPr>
          </a:p>
        </p:txBody>
      </p:sp>
      <p:sp>
        <p:nvSpPr>
          <p:cNvPr id="11" name="椭圆 10"/>
          <p:cNvSpPr/>
          <p:nvPr/>
        </p:nvSpPr>
        <p:spPr>
          <a:xfrm>
            <a:off x="5255260" y="5108575"/>
            <a:ext cx="1680845" cy="357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kern="0" dirty="0">
                <a:solidFill>
                  <a:schemeClr val="tx1">
                    <a:lumMod val="65000"/>
                    <a:lumOff val="35000"/>
                  </a:schemeClr>
                </a:solidFill>
                <a:cs typeface="+mn-ea"/>
                <a:sym typeface="+mn-lt"/>
              </a:rPr>
              <a:t>助监督</a:t>
            </a:r>
            <a:endParaRPr lang="zh-CN" altLang="en-US"/>
          </a:p>
        </p:txBody>
      </p:sp>
      <p:sp>
        <p:nvSpPr>
          <p:cNvPr id="12" name="椭圆 11"/>
          <p:cNvSpPr/>
          <p:nvPr/>
        </p:nvSpPr>
        <p:spPr>
          <a:xfrm>
            <a:off x="7477760" y="5110480"/>
            <a:ext cx="1570990" cy="36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kern="0" dirty="0">
                <a:solidFill>
                  <a:schemeClr val="tx1">
                    <a:lumMod val="65000"/>
                    <a:lumOff val="35000"/>
                  </a:schemeClr>
                </a:solidFill>
                <a:cs typeface="+mn-ea"/>
                <a:sym typeface="+mn-lt"/>
              </a:rPr>
              <a:t>强监管</a:t>
            </a:r>
            <a:endParaRPr lang="zh-CN" altLang="en-US"/>
          </a:p>
        </p:txBody>
      </p:sp>
      <p:sp>
        <p:nvSpPr>
          <p:cNvPr id="13" name="椭圆 12"/>
          <p:cNvSpPr/>
          <p:nvPr/>
        </p:nvSpPr>
        <p:spPr>
          <a:xfrm>
            <a:off x="9227185" y="5107305"/>
            <a:ext cx="177990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kern="0" dirty="0">
                <a:solidFill>
                  <a:schemeClr val="tx1">
                    <a:lumMod val="65000"/>
                    <a:lumOff val="35000"/>
                  </a:schemeClr>
                </a:solidFill>
                <a:cs typeface="+mn-ea"/>
                <a:sym typeface="+mn-lt"/>
              </a:rPr>
              <a:t>优环境</a:t>
            </a:r>
            <a:endParaRPr lang="zh-CN" altLang="en-US"/>
          </a:p>
        </p:txBody>
      </p:sp>
      <p:cxnSp>
        <p:nvCxnSpPr>
          <p:cNvPr id="19" name="曲线连接符 18"/>
          <p:cNvCxnSpPr>
            <a:stCxn id="11" idx="0"/>
            <a:endCxn id="10" idx="0"/>
          </p:cNvCxnSpPr>
          <p:nvPr/>
        </p:nvCxnSpPr>
        <p:spPr>
          <a:xfrm rot="16200000" flipV="1">
            <a:off x="4116705" y="3129280"/>
            <a:ext cx="3175" cy="3958590"/>
          </a:xfrm>
          <a:prstGeom prst="curvedConnector3">
            <a:avLst>
              <a:gd name="adj1" fmla="val 7550000"/>
            </a:avLst>
          </a:prstGeom>
        </p:spPr>
        <p:style>
          <a:lnRef idx="3">
            <a:schemeClr val="accent1"/>
          </a:lnRef>
          <a:fillRef idx="0">
            <a:schemeClr val="accent1"/>
          </a:fillRef>
          <a:effectRef idx="2">
            <a:schemeClr val="accent1"/>
          </a:effectRef>
          <a:fontRef idx="minor">
            <a:schemeClr val="tx1"/>
          </a:fontRef>
        </p:style>
      </p:cxnSp>
      <p:cxnSp>
        <p:nvCxnSpPr>
          <p:cNvPr id="21" name="曲线连接符 20"/>
          <p:cNvCxnSpPr>
            <a:stCxn id="10" idx="0"/>
            <a:endCxn id="12" idx="0"/>
          </p:cNvCxnSpPr>
          <p:nvPr/>
        </p:nvCxnSpPr>
        <p:spPr>
          <a:xfrm rot="16200000" flipH="1">
            <a:off x="5199380" y="2046605"/>
            <a:ext cx="1905" cy="6125845"/>
          </a:xfrm>
          <a:prstGeom prst="curvedConnector3">
            <a:avLst>
              <a:gd name="adj1" fmla="val -12500000"/>
            </a:avLst>
          </a:prstGeom>
        </p:spPr>
        <p:style>
          <a:lnRef idx="3">
            <a:schemeClr val="accent1"/>
          </a:lnRef>
          <a:fillRef idx="0">
            <a:schemeClr val="accent1"/>
          </a:fillRef>
          <a:effectRef idx="2">
            <a:schemeClr val="accent1"/>
          </a:effectRef>
          <a:fontRef idx="minor">
            <a:schemeClr val="tx1"/>
          </a:fontRef>
        </p:style>
      </p:cxnSp>
      <p:cxnSp>
        <p:nvCxnSpPr>
          <p:cNvPr id="24" name="曲线连接符 23"/>
          <p:cNvCxnSpPr>
            <a:stCxn id="10" idx="0"/>
            <a:endCxn id="13" idx="0"/>
          </p:cNvCxnSpPr>
          <p:nvPr/>
        </p:nvCxnSpPr>
        <p:spPr>
          <a:xfrm rot="16200000">
            <a:off x="6126798" y="1117918"/>
            <a:ext cx="1270" cy="7980045"/>
          </a:xfrm>
          <a:prstGeom prst="curvedConnector3">
            <a:avLst>
              <a:gd name="adj1" fmla="val 18875000"/>
            </a:avLst>
          </a:prstGeom>
        </p:spPr>
        <p:style>
          <a:lnRef idx="3">
            <a:schemeClr val="accent1"/>
          </a:lnRef>
          <a:fillRef idx="0">
            <a:schemeClr val="accent1"/>
          </a:fillRef>
          <a:effectRef idx="2">
            <a:schemeClr val="accent1"/>
          </a:effectRef>
          <a:fontRef idx="minor">
            <a:schemeClr val="tx1"/>
          </a:fontRef>
        </p:style>
      </p:cxnSp>
      <p:sp>
        <p:nvSpPr>
          <p:cNvPr id="25" name="椭圆 24"/>
          <p:cNvSpPr/>
          <p:nvPr/>
        </p:nvSpPr>
        <p:spPr>
          <a:xfrm>
            <a:off x="3305810" y="5108575"/>
            <a:ext cx="1621155" cy="357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kern="0" dirty="0">
                <a:solidFill>
                  <a:schemeClr val="tx1">
                    <a:lumMod val="65000"/>
                    <a:lumOff val="35000"/>
                  </a:schemeClr>
                </a:solidFill>
                <a:cs typeface="+mn-ea"/>
                <a:sym typeface="+mn-lt"/>
              </a:rPr>
              <a:t>促落实</a:t>
            </a:r>
            <a:endParaRPr lang="zh-CN" altLang="en-US"/>
          </a:p>
        </p:txBody>
      </p:sp>
      <p:cxnSp>
        <p:nvCxnSpPr>
          <p:cNvPr id="26" name="曲线连接符 25"/>
          <p:cNvCxnSpPr/>
          <p:nvPr/>
        </p:nvCxnSpPr>
        <p:spPr>
          <a:xfrm rot="16200000" flipH="1">
            <a:off x="3153410" y="4090035"/>
            <a:ext cx="3175" cy="2031365"/>
          </a:xfrm>
          <a:prstGeom prst="curvedConnector3">
            <a:avLst>
              <a:gd name="adj1" fmla="val -12500000"/>
            </a:avLst>
          </a:prstGeom>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581" y="0"/>
            <a:ext cx="5401524" cy="6450127"/>
          </a:xfrm>
          <a:prstGeom prst="rect">
            <a:avLst/>
          </a:prstGeom>
        </p:spPr>
      </p:pic>
      <p:sp>
        <p:nvSpPr>
          <p:cNvPr id="2" name="文本框 1"/>
          <p:cNvSpPr/>
          <p:nvPr/>
        </p:nvSpPr>
        <p:spPr>
          <a:xfrm>
            <a:off x="5911748" y="2099199"/>
            <a:ext cx="5001412" cy="829945"/>
          </a:xfrm>
          <a:prstGeom prst="rect">
            <a:avLst/>
          </a:prstGeom>
        </p:spPr>
        <p:txBody>
          <a:bodyPr wrap="square">
            <a:spAutoFit/>
          </a:bodyPr>
          <a:lstStyle/>
          <a:p>
            <a:pPr algn="l">
              <a:buClrTx/>
              <a:buSzTx/>
              <a:buFontTx/>
            </a:pPr>
            <a:r>
              <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rPr>
              <a:t>二、 围绕政策实施落地率优化政策解读、深化互动参与</a:t>
            </a:r>
            <a:endPar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endParaRPr>
          </a:p>
        </p:txBody>
      </p:sp>
      <p:sp>
        <p:nvSpPr>
          <p:cNvPr id="4" name="文本框 3"/>
          <p:cNvSpPr/>
          <p:nvPr/>
        </p:nvSpPr>
        <p:spPr>
          <a:xfrm>
            <a:off x="5981597" y="988312"/>
            <a:ext cx="5001412" cy="829945"/>
          </a:xfrm>
          <a:prstGeom prst="rect">
            <a:avLst/>
          </a:prstGeom>
        </p:spPr>
        <p:txBody>
          <a:bodyPr wrap="square">
            <a:spAutoFit/>
          </a:bodyPr>
          <a:lstStyle/>
          <a:p>
            <a:r>
              <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rPr>
              <a:t>一、围绕推动高质量发展强化信息公开</a:t>
            </a:r>
            <a:endPar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endParaRPr>
          </a:p>
        </p:txBody>
      </p:sp>
      <p:sp>
        <p:nvSpPr>
          <p:cNvPr id="5" name="文本框 4"/>
          <p:cNvSpPr/>
          <p:nvPr/>
        </p:nvSpPr>
        <p:spPr>
          <a:xfrm>
            <a:off x="5842532" y="3390426"/>
            <a:ext cx="5001412" cy="829945"/>
          </a:xfrm>
          <a:prstGeom prst="rect">
            <a:avLst/>
          </a:prstGeom>
        </p:spPr>
        <p:txBody>
          <a:bodyPr wrap="square">
            <a:spAutoFit/>
          </a:bodyPr>
          <a:lstStyle/>
          <a:p>
            <a:pPr algn="l">
              <a:buClrTx/>
              <a:buSzTx/>
              <a:buFontTx/>
            </a:pPr>
            <a:r>
              <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rPr>
              <a:t>三、围绕公开标准化、规范化夯实工作基础</a:t>
            </a:r>
            <a:endPar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endParaRPr>
          </a:p>
        </p:txBody>
      </p:sp>
      <p:grpSp>
        <p:nvGrpSpPr>
          <p:cNvPr id="7" name="组合 6"/>
          <p:cNvGrpSpPr/>
          <p:nvPr/>
        </p:nvGrpSpPr>
        <p:grpSpPr>
          <a:xfrm>
            <a:off x="2383647" y="2858184"/>
            <a:ext cx="2238097" cy="1502187"/>
            <a:chOff x="10630411" y="423786"/>
            <a:chExt cx="1153374" cy="1230515"/>
          </a:xfrm>
        </p:grpSpPr>
        <p:pic>
          <p:nvPicPr>
            <p:cNvPr id="8" name="图片占位符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20815463" flipH="1">
              <a:off x="10630411" y="423786"/>
              <a:ext cx="962566" cy="876183"/>
            </a:xfrm>
            <a:prstGeom prst="rect">
              <a:avLst/>
            </a:prstGeom>
          </p:spPr>
        </p:pic>
        <p:pic>
          <p:nvPicPr>
            <p:cNvPr id="9" name="图片占位符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630641" y="1140689"/>
              <a:ext cx="361533" cy="513612"/>
            </a:xfrm>
            <a:prstGeom prst="rect">
              <a:avLst/>
            </a:prstGeom>
          </p:spPr>
        </p:pic>
        <p:pic>
          <p:nvPicPr>
            <p:cNvPr id="10"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422252" y="1025813"/>
              <a:ext cx="361533" cy="513612"/>
            </a:xfrm>
            <a:prstGeom prst="rect">
              <a:avLst/>
            </a:prstGeom>
          </p:spPr>
        </p:pic>
      </p:grpSp>
      <p:sp>
        <p:nvSpPr>
          <p:cNvPr id="12" name="文本框 11"/>
          <p:cNvSpPr txBox="1"/>
          <p:nvPr/>
        </p:nvSpPr>
        <p:spPr>
          <a:xfrm>
            <a:off x="5842635" y="4500880"/>
            <a:ext cx="4961890" cy="829945"/>
          </a:xfrm>
          <a:prstGeom prst="rect">
            <a:avLst/>
          </a:prstGeom>
          <a:noFill/>
        </p:spPr>
        <p:txBody>
          <a:bodyPr wrap="square" rtlCol="0">
            <a:spAutoFit/>
          </a:bodyPr>
          <a:p>
            <a:pPr algn="l">
              <a:buClrTx/>
              <a:buSzTx/>
              <a:buFontTx/>
            </a:pPr>
            <a:r>
              <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rPr>
              <a:t>四、围绕服务大局加强工作指导监督和组织保障</a:t>
            </a:r>
            <a:endParaRPr lang="zh-CN" altLang="en-US" sz="2400" b="1" dirty="0" smtClean="0">
              <a:gradFill>
                <a:gsLst>
                  <a:gs pos="0">
                    <a:srgbClr val="002060"/>
                  </a:gs>
                  <a:gs pos="100000">
                    <a:srgbClr val="940716"/>
                  </a:gs>
                </a:gsLst>
                <a:lin ang="10800000" scaled="0"/>
              </a:gra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500" advTm="0"/>
    </mc:Choice>
    <mc:Fallback>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98794" y="429508"/>
            <a:ext cx="11394412" cy="5998984"/>
          </a:xfrm>
          <a:prstGeom prst="rect">
            <a:avLst/>
          </a:prstGeom>
        </p:spPr>
      </p:pic>
      <p:sp>
        <p:nvSpPr>
          <p:cNvPr id="2" name="文本框 1"/>
          <p:cNvSpPr/>
          <p:nvPr/>
        </p:nvSpPr>
        <p:spPr>
          <a:xfrm>
            <a:off x="3237230" y="1877695"/>
            <a:ext cx="6402705" cy="1322070"/>
          </a:xfrm>
          <a:prstGeom prst="rect">
            <a:avLst/>
          </a:prstGeom>
        </p:spPr>
        <p:txBody>
          <a:bodyPr wrap="square">
            <a:spAutoFit/>
          </a:bodyPr>
          <a:lstStyle/>
          <a:p>
            <a:pPr algn="ctr"/>
            <a:r>
              <a:rPr lang="zh-CN" altLang="en-US" sz="4000" b="1" dirty="0">
                <a:gradFill>
                  <a:gsLst>
                    <a:gs pos="0">
                      <a:srgbClr val="002060"/>
                    </a:gs>
                    <a:gs pos="100000">
                      <a:srgbClr val="940716"/>
                    </a:gs>
                  </a:gsLst>
                  <a:lin ang="10800000" scaled="0"/>
                </a:gradFill>
                <a:latin typeface="+mn-ea"/>
                <a:cs typeface="+mn-ea"/>
                <a:sym typeface="+mn-lt"/>
              </a:rPr>
              <a:t>一、围绕推动高质量发展强化信息公开</a:t>
            </a:r>
            <a:endParaRPr lang="zh-CN" altLang="en-US" sz="4000" b="1" dirty="0">
              <a:gradFill>
                <a:gsLst>
                  <a:gs pos="0">
                    <a:srgbClr val="002060"/>
                  </a:gs>
                  <a:gs pos="100000">
                    <a:srgbClr val="940716"/>
                  </a:gs>
                </a:gsLst>
                <a:lin ang="10800000" scaled="0"/>
              </a:gra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500" advTm="0"/>
    </mc:Choice>
    <mc:Fallback>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2"/>
          <p:cNvSpPr/>
          <p:nvPr/>
        </p:nvSpPr>
        <p:spPr bwMode="auto">
          <a:xfrm>
            <a:off x="4509135" y="795020"/>
            <a:ext cx="3173730" cy="570230"/>
          </a:xfrm>
          <a:prstGeom prst="roundRect">
            <a:avLst>
              <a:gd name="adj" fmla="val 50000"/>
            </a:avLst>
          </a:prstGeom>
          <a:gradFill>
            <a:gsLst>
              <a:gs pos="0">
                <a:srgbClr val="FF0000"/>
              </a:gs>
              <a:gs pos="59000">
                <a:srgbClr val="C00000"/>
              </a:gs>
            </a:gsLst>
            <a:lin ang="5400000" scaled="1"/>
          </a:gradFill>
          <a:ln>
            <a:noFill/>
          </a:ln>
          <a:effectLst>
            <a:outerShdw blurRad="254000" dist="101600" dir="5400000" algn="ctr" rotWithShape="0">
              <a:srgbClr val="8E1F22">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40000">
                    <a:srgbClr val="FEEFAC"/>
                  </a:gs>
                  <a:gs pos="95000">
                    <a:srgbClr val="E7AF4D"/>
                  </a:gs>
                </a:gsLst>
                <a:lin ang="5400000" scaled="1"/>
              </a:gradFill>
              <a:cs typeface="+mn-ea"/>
              <a:sym typeface="+mn-lt"/>
            </a:endParaRPr>
          </a:p>
        </p:txBody>
      </p:sp>
      <p:sp>
        <p:nvSpPr>
          <p:cNvPr id="3" name="文本框 2"/>
          <p:cNvSpPr/>
          <p:nvPr/>
        </p:nvSpPr>
        <p:spPr>
          <a:xfrm>
            <a:off x="4631135" y="794716"/>
            <a:ext cx="2931795" cy="645160"/>
          </a:xfrm>
          <a:prstGeom prst="rect">
            <a:avLst/>
          </a:prstGeom>
        </p:spPr>
        <p:txBody>
          <a:bodyPr wrap="none">
            <a:spAutoFit/>
          </a:bodyPr>
          <a:lstStyle/>
          <a:p>
            <a:pPr>
              <a:lnSpc>
                <a:spcPct val="150000"/>
              </a:lnSpc>
              <a:spcBef>
                <a:spcPts val="1320"/>
              </a:spcBef>
              <a:spcAft>
                <a:spcPts val="0"/>
              </a:spcAft>
            </a:pPr>
            <a:r>
              <a:rPr lang="zh-CN" altLang="zh-CN" sz="2400" b="1" dirty="0" smtClean="0">
                <a:solidFill>
                  <a:schemeClr val="accent4">
                    <a:lumMod val="20000"/>
                    <a:lumOff val="80000"/>
                  </a:schemeClr>
                </a:solidFill>
                <a:cs typeface="+mn-ea"/>
                <a:sym typeface="+mn-lt"/>
              </a:rPr>
              <a:t>高质量发展信息公开</a:t>
            </a:r>
            <a:endParaRPr lang="zh-CN" altLang="zh-CN" b="1" dirty="0">
              <a:solidFill>
                <a:schemeClr val="accent4">
                  <a:lumMod val="20000"/>
                  <a:lumOff val="80000"/>
                </a:schemeClr>
              </a:solidFill>
              <a:cs typeface="+mn-ea"/>
              <a:sym typeface="+mn-lt"/>
            </a:endParaRPr>
          </a:p>
        </p:txBody>
      </p:sp>
      <p:sp>
        <p:nvSpPr>
          <p:cNvPr id="4" name="文本框 3"/>
          <p:cNvSpPr/>
          <p:nvPr/>
        </p:nvSpPr>
        <p:spPr>
          <a:xfrm>
            <a:off x="950823" y="2358257"/>
            <a:ext cx="4550790" cy="1983740"/>
          </a:xfrm>
          <a:prstGeom prst="rect">
            <a:avLst/>
          </a:prstGeom>
        </p:spPr>
        <p:txBody>
          <a:bodyPr wrap="square">
            <a:spAutoFit/>
          </a:bodyPr>
          <a:lstStyle/>
          <a:p>
            <a:pPr>
              <a:lnSpc>
                <a:spcPct val="150000"/>
              </a:lnSpc>
              <a:spcBef>
                <a:spcPts val="1320"/>
              </a:spcBef>
              <a:spcAft>
                <a:spcPts val="0"/>
              </a:spcAft>
            </a:pPr>
            <a:r>
              <a:rPr lang="zh-CN" altLang="zh-CN" sz="2000" b="1" dirty="0">
                <a:solidFill>
                  <a:srgbClr val="C00000"/>
                </a:solidFill>
                <a:cs typeface="+mn-ea"/>
                <a:sym typeface="+mn-lt"/>
              </a:rPr>
              <a:t>扩大优化营商环境政策举措和重点工作信息公开</a:t>
            </a:r>
            <a:r>
              <a:rPr lang="zh-CN" altLang="zh-CN" sz="2000" b="1" dirty="0" smtClean="0">
                <a:solidFill>
                  <a:srgbClr val="C00000"/>
                </a:solidFill>
                <a:cs typeface="+mn-ea"/>
                <a:sym typeface="+mn-lt"/>
              </a:rPr>
              <a:t>。</a:t>
            </a:r>
            <a:endParaRPr lang="en-US" altLang="zh-CN" sz="2000" b="1" dirty="0" smtClean="0">
              <a:solidFill>
                <a:srgbClr val="C00000"/>
              </a:solidFill>
              <a:cs typeface="+mn-ea"/>
              <a:sym typeface="+mn-lt"/>
            </a:endParaRPr>
          </a:p>
          <a:p>
            <a:pPr>
              <a:lnSpc>
                <a:spcPct val="150000"/>
              </a:lnSpc>
              <a:defRPr/>
            </a:pPr>
            <a:r>
              <a:rPr lang="zh-CN" altLang="en-US" sz="1400" kern="0" dirty="0">
                <a:solidFill>
                  <a:schemeClr val="tx1">
                    <a:lumMod val="65000"/>
                    <a:lumOff val="35000"/>
                  </a:schemeClr>
                </a:solidFill>
                <a:cs typeface="+mn-ea"/>
                <a:sym typeface="+mn-lt"/>
              </a:rPr>
              <a:t>聚焦“一号发展工程”“一号改革工程”、重点产业、恢复和扩大消费、乡村振兴等重大决策部署，及时依法公开相关规划、政策措施和建设进展信息。</a:t>
            </a:r>
            <a:endParaRPr lang="zh-CN" altLang="en-US" sz="1200" kern="0" dirty="0">
              <a:solidFill>
                <a:schemeClr val="tx1">
                  <a:lumMod val="65000"/>
                  <a:lumOff val="35000"/>
                </a:schemeClr>
              </a:solidFill>
              <a:cs typeface="+mn-ea"/>
              <a:sym typeface="+mn-lt"/>
            </a:endParaRPr>
          </a:p>
        </p:txBody>
      </p:sp>
      <p:sp>
        <p:nvSpPr>
          <p:cNvPr id="5" name="文本框 4"/>
          <p:cNvSpPr/>
          <p:nvPr/>
        </p:nvSpPr>
        <p:spPr>
          <a:xfrm>
            <a:off x="6491033" y="2358340"/>
            <a:ext cx="4550790" cy="2491740"/>
          </a:xfrm>
          <a:prstGeom prst="rect">
            <a:avLst/>
          </a:prstGeom>
        </p:spPr>
        <p:txBody>
          <a:bodyPr wrap="square">
            <a:spAutoFit/>
          </a:bodyPr>
          <a:lstStyle/>
          <a:p>
            <a:pPr>
              <a:lnSpc>
                <a:spcPct val="150000"/>
              </a:lnSpc>
              <a:spcBef>
                <a:spcPts val="1320"/>
              </a:spcBef>
              <a:spcAft>
                <a:spcPts val="0"/>
              </a:spcAft>
            </a:pPr>
            <a:r>
              <a:rPr lang="zh-CN" altLang="zh-CN" sz="2000" b="1" dirty="0">
                <a:solidFill>
                  <a:srgbClr val="C00000"/>
                </a:solidFill>
                <a:cs typeface="+mn-ea"/>
                <a:sym typeface="+mn-lt"/>
              </a:rPr>
              <a:t>深化重点民生领域信息公开</a:t>
            </a:r>
            <a:r>
              <a:rPr lang="zh-CN" altLang="zh-CN" sz="2000" b="1" dirty="0" smtClean="0">
                <a:solidFill>
                  <a:srgbClr val="C00000"/>
                </a:solidFill>
                <a:cs typeface="+mn-ea"/>
                <a:sym typeface="+mn-lt"/>
              </a:rPr>
              <a:t>。</a:t>
            </a:r>
            <a:endParaRPr lang="en-US" altLang="zh-CN" sz="2000" b="1" dirty="0" smtClean="0">
              <a:solidFill>
                <a:srgbClr val="C00000"/>
              </a:solidFill>
              <a:cs typeface="+mn-ea"/>
              <a:sym typeface="+mn-lt"/>
            </a:endParaRPr>
          </a:p>
          <a:p>
            <a:pPr>
              <a:lnSpc>
                <a:spcPct val="150000"/>
              </a:lnSpc>
              <a:defRPr/>
            </a:pPr>
            <a:r>
              <a:rPr lang="zh-CN" altLang="en-US" sz="1400" kern="0" dirty="0">
                <a:solidFill>
                  <a:schemeClr val="tx1">
                    <a:lumMod val="65000"/>
                    <a:lumOff val="35000"/>
                  </a:schemeClr>
                </a:solidFill>
                <a:cs typeface="+mn-ea"/>
                <a:sym typeface="+mn-lt"/>
              </a:rPr>
              <a:t>通过政府门户网站、政务新媒体等平台及时、规范、集中公开稳岗扩岗、减税降费、助企纾困等方面信息。做好就业、养老、医保、工伤、低保、公共文化、职称改革等领域的信息公开工作。做好面向高校毕业生、退役军人、农民工、失业人员等重点群体的就业帮扶、技能培训政策公开。</a:t>
            </a:r>
            <a:endParaRPr lang="zh-CN" altLang="en-US" sz="1400" kern="0" dirty="0">
              <a:solidFill>
                <a:schemeClr val="tx1">
                  <a:lumMod val="65000"/>
                  <a:lumOff val="35000"/>
                </a:schemeClr>
              </a:solidFill>
              <a:cs typeface="+mn-ea"/>
              <a:sym typeface="+mn-lt"/>
            </a:endParaRPr>
          </a:p>
        </p:txBody>
      </p:sp>
      <p:sp>
        <p:nvSpPr>
          <p:cNvPr id="7" name="箭头: 右 17"/>
          <p:cNvSpPr/>
          <p:nvPr/>
        </p:nvSpPr>
        <p:spPr>
          <a:xfrm>
            <a:off x="626891" y="2521654"/>
            <a:ext cx="323950" cy="289813"/>
          </a:xfrm>
          <a:prstGeom prst="rightArrow">
            <a:avLst/>
          </a:prstGeom>
          <a:gradFill>
            <a:gsLst>
              <a:gs pos="1000">
                <a:schemeClr val="bg1">
                  <a:alpha val="0"/>
                </a:scheme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sp>
        <p:nvSpPr>
          <p:cNvPr id="8" name="箭头: 右 17"/>
          <p:cNvSpPr/>
          <p:nvPr/>
        </p:nvSpPr>
        <p:spPr>
          <a:xfrm>
            <a:off x="6167194" y="2521735"/>
            <a:ext cx="323950" cy="289813"/>
          </a:xfrm>
          <a:prstGeom prst="rightArrow">
            <a:avLst/>
          </a:prstGeom>
          <a:gradFill>
            <a:gsLst>
              <a:gs pos="1000">
                <a:schemeClr val="bg1">
                  <a:alpha val="0"/>
                </a:scheme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p:nvPr/>
        </p:nvSpPr>
        <p:spPr>
          <a:xfrm>
            <a:off x="1243756" y="1257977"/>
            <a:ext cx="9944198" cy="521970"/>
          </a:xfrm>
          <a:prstGeom prst="rect">
            <a:avLst/>
          </a:prstGeom>
        </p:spPr>
        <p:txBody>
          <a:bodyPr wrap="square">
            <a:spAutoFit/>
          </a:bodyPr>
          <a:lstStyle/>
          <a:p>
            <a:pPr algn="l">
              <a:lnSpc>
                <a:spcPct val="100000"/>
              </a:lnSpc>
              <a:buClrTx/>
              <a:buSzTx/>
              <a:buFontTx/>
            </a:pPr>
            <a:r>
              <a:rPr lang="zh-CN" altLang="en-US" sz="2800" b="1" dirty="0">
                <a:gradFill>
                  <a:gsLst>
                    <a:gs pos="0">
                      <a:srgbClr val="002060"/>
                    </a:gs>
                    <a:gs pos="100000">
                      <a:srgbClr val="940716"/>
                    </a:gs>
                  </a:gsLst>
                  <a:lin ang="10800000" scaled="0"/>
                </a:gradFill>
                <a:latin typeface="+mn-ea"/>
                <a:cs typeface="+mn-ea"/>
                <a:sym typeface="+mn-lt"/>
              </a:rPr>
              <a:t>二、围绕政策实施落地率优化政策解读、深化互动参与</a:t>
            </a:r>
            <a:endParaRPr lang="zh-CN" altLang="en-US" sz="2800" b="1" dirty="0">
              <a:gradFill>
                <a:gsLst>
                  <a:gs pos="0">
                    <a:srgbClr val="002060"/>
                  </a:gs>
                  <a:gs pos="100000">
                    <a:srgbClr val="940716"/>
                  </a:gs>
                </a:gsLst>
                <a:lin ang="10800000" scaled="0"/>
              </a:gradFill>
              <a:latin typeface="+mn-ea"/>
              <a:cs typeface="+mn-ea"/>
              <a:sym typeface="+mn-lt"/>
            </a:endParaRPr>
          </a:p>
        </p:txBody>
      </p:sp>
      <p:sp>
        <p:nvSpPr>
          <p:cNvPr id="4" name="文本框 3"/>
          <p:cNvSpPr/>
          <p:nvPr/>
        </p:nvSpPr>
        <p:spPr>
          <a:xfrm>
            <a:off x="1405255" y="3424555"/>
            <a:ext cx="2329815" cy="1891665"/>
          </a:xfrm>
          <a:prstGeom prst="rect">
            <a:avLst/>
          </a:prstGeom>
        </p:spPr>
        <p:txBody>
          <a:bodyPr wrap="square">
            <a:spAutoFit/>
          </a:bodyPr>
          <a:lstStyle/>
          <a:p>
            <a:pPr>
              <a:lnSpc>
                <a:spcPct val="150000"/>
              </a:lnSpc>
              <a:defRPr/>
            </a:pPr>
            <a:r>
              <a:rPr lang="zh-CN" altLang="en-US" kern="0" dirty="0">
                <a:solidFill>
                  <a:schemeClr val="tx1">
                    <a:lumMod val="65000"/>
                    <a:lumOff val="35000"/>
                  </a:schemeClr>
                </a:solidFill>
                <a:cs typeface="+mn-ea"/>
                <a:sym typeface="+mn-lt"/>
              </a:rPr>
              <a:t>提高政策解读质量</a:t>
            </a:r>
            <a:endParaRPr lang="zh-CN" altLang="en-US" kern="0" dirty="0">
              <a:solidFill>
                <a:schemeClr val="tx1">
                  <a:lumMod val="65000"/>
                  <a:lumOff val="35000"/>
                </a:schemeClr>
              </a:solidFill>
              <a:cs typeface="+mn-ea"/>
              <a:sym typeface="+mn-lt"/>
            </a:endParaRPr>
          </a:p>
          <a:p>
            <a:pPr>
              <a:lnSpc>
                <a:spcPct val="150000"/>
              </a:lnSpc>
              <a:defRPr/>
            </a:pPr>
            <a:r>
              <a:rPr lang="zh-CN" altLang="en-US" sz="1000" kern="0" dirty="0">
                <a:solidFill>
                  <a:schemeClr val="tx1">
                    <a:lumMod val="65000"/>
                    <a:lumOff val="35000"/>
                  </a:schemeClr>
                </a:solidFill>
                <a:cs typeface="+mn-ea"/>
                <a:sym typeface="+mn-lt"/>
              </a:rPr>
              <a:t>解读材料应聚焦核心概念、关键词、适用范围、办事指引、操作方法、执行口径、惠民利企举措、新旧政策差异等实质性内容，使用通俗易懂的语言，清晰提供政策落地的引，积极回应社会关切，全面准确传递政策图。</a:t>
            </a:r>
            <a:endParaRPr lang="zh-CN" altLang="en-US" sz="1000" kern="0" dirty="0">
              <a:solidFill>
                <a:schemeClr val="tx1">
                  <a:lumMod val="65000"/>
                  <a:lumOff val="35000"/>
                </a:schemeClr>
              </a:solidFill>
              <a:cs typeface="+mn-ea"/>
              <a:sym typeface="+mn-lt"/>
            </a:endParaRPr>
          </a:p>
        </p:txBody>
      </p:sp>
      <p:sp>
        <p:nvSpPr>
          <p:cNvPr id="5" name="文本框 4"/>
          <p:cNvSpPr/>
          <p:nvPr/>
        </p:nvSpPr>
        <p:spPr>
          <a:xfrm>
            <a:off x="4855228" y="3338068"/>
            <a:ext cx="2381897" cy="2353310"/>
          </a:xfrm>
          <a:prstGeom prst="rect">
            <a:avLst/>
          </a:prstGeom>
        </p:spPr>
        <p:txBody>
          <a:bodyPr wrap="square">
            <a:spAutoFit/>
          </a:bodyPr>
          <a:lstStyle/>
          <a:p>
            <a:pPr>
              <a:lnSpc>
                <a:spcPct val="150000"/>
              </a:lnSpc>
              <a:defRPr/>
            </a:pPr>
            <a:r>
              <a:rPr lang="zh-CN" altLang="en-US" kern="0" dirty="0">
                <a:solidFill>
                  <a:schemeClr val="tx1">
                    <a:lumMod val="65000"/>
                    <a:lumOff val="35000"/>
                  </a:schemeClr>
                </a:solidFill>
                <a:cs typeface="+mn-ea"/>
                <a:sym typeface="+mn-lt"/>
              </a:rPr>
              <a:t>持续深化政民互动</a:t>
            </a:r>
            <a:endParaRPr lang="zh-CN" altLang="en-US" kern="0" dirty="0">
              <a:solidFill>
                <a:schemeClr val="tx1">
                  <a:lumMod val="65000"/>
                  <a:lumOff val="35000"/>
                </a:schemeClr>
              </a:solidFill>
              <a:cs typeface="+mn-ea"/>
              <a:sym typeface="+mn-lt"/>
            </a:endParaRPr>
          </a:p>
          <a:p>
            <a:pPr>
              <a:lnSpc>
                <a:spcPct val="150000"/>
              </a:lnSpc>
              <a:defRPr/>
            </a:pPr>
            <a:r>
              <a:rPr lang="zh-CN" altLang="en-US" sz="1000" kern="0" dirty="0">
                <a:solidFill>
                  <a:schemeClr val="tx1">
                    <a:lumMod val="65000"/>
                    <a:lumOff val="35000"/>
                  </a:schemeClr>
                </a:solidFill>
                <a:cs typeface="+mn-ea"/>
                <a:sym typeface="+mn-lt"/>
              </a:rPr>
              <a:t>精心组织开展全区政府系统固定开放月（4月、8月）活动、2023年“小袁说公开”（3月、4月、6月、8月、10月）等活动，各地各部门结合工作实际，进一步加大开放频次，丰富开放形式，有效扩大公众参与范围，推动政务公开理念深入群众、家喻户晓，打造政府开放活动品牌。</a:t>
            </a:r>
            <a:endParaRPr lang="zh-CN" altLang="en-US" sz="1000" kern="0" dirty="0">
              <a:solidFill>
                <a:schemeClr val="tx1">
                  <a:lumMod val="65000"/>
                  <a:lumOff val="35000"/>
                </a:schemeClr>
              </a:solidFill>
              <a:cs typeface="+mn-ea"/>
              <a:sym typeface="+mn-lt"/>
            </a:endParaRPr>
          </a:p>
        </p:txBody>
      </p:sp>
      <p:sp>
        <p:nvSpPr>
          <p:cNvPr id="6" name="文本框 5"/>
          <p:cNvSpPr/>
          <p:nvPr/>
        </p:nvSpPr>
        <p:spPr>
          <a:xfrm>
            <a:off x="8145780" y="3307080"/>
            <a:ext cx="2390140" cy="2353310"/>
          </a:xfrm>
          <a:prstGeom prst="rect">
            <a:avLst/>
          </a:prstGeom>
        </p:spPr>
        <p:txBody>
          <a:bodyPr wrap="square">
            <a:spAutoFit/>
          </a:bodyPr>
          <a:lstStyle/>
          <a:p>
            <a:pPr>
              <a:lnSpc>
                <a:spcPct val="150000"/>
              </a:lnSpc>
              <a:defRPr/>
            </a:pPr>
            <a:r>
              <a:rPr lang="zh-CN" altLang="en-US" kern="0" dirty="0">
                <a:solidFill>
                  <a:schemeClr val="tx1">
                    <a:lumMod val="65000"/>
                    <a:lumOff val="35000"/>
                  </a:schemeClr>
                </a:solidFill>
                <a:cs typeface="+mn-ea"/>
                <a:sym typeface="+mn-lt"/>
              </a:rPr>
              <a:t>积极回应群众关切</a:t>
            </a:r>
            <a:endParaRPr lang="zh-CN" altLang="en-US" kern="0" dirty="0">
              <a:solidFill>
                <a:schemeClr val="tx1">
                  <a:lumMod val="65000"/>
                  <a:lumOff val="35000"/>
                </a:schemeClr>
              </a:solidFill>
              <a:cs typeface="+mn-ea"/>
              <a:sym typeface="+mn-lt"/>
            </a:endParaRPr>
          </a:p>
          <a:p>
            <a:pPr>
              <a:lnSpc>
                <a:spcPct val="150000"/>
              </a:lnSpc>
              <a:defRPr/>
            </a:pPr>
            <a:r>
              <a:rPr lang="zh-CN" altLang="en-US" sz="1000" kern="0" dirty="0">
                <a:solidFill>
                  <a:schemeClr val="tx1">
                    <a:lumMod val="65000"/>
                    <a:lumOff val="35000"/>
                  </a:schemeClr>
                </a:solidFill>
                <a:cs typeface="+mn-ea"/>
                <a:sym typeface="+mn-lt"/>
              </a:rPr>
              <a:t>了解掌握社会公众对政策执行效果的反馈与评价，主动回应存在的共性问题，助力政策完善。密切关注涉及房地产金融、工资拖欠、环境污染和生态破坏、食品药品安全、教育医疗养老、安全生产、加强风险研判，妥善应对处置，以解决舆情背后实际问题的具体举措实质性回应社会关切。</a:t>
            </a:r>
            <a:endParaRPr lang="zh-CN" altLang="en-US" sz="1000" kern="0" dirty="0">
              <a:solidFill>
                <a:schemeClr val="tx1">
                  <a:lumMod val="65000"/>
                  <a:lumOff val="35000"/>
                </a:schemeClr>
              </a:solidFill>
              <a:cs typeface="+mn-ea"/>
              <a:sym typeface="+mn-lt"/>
            </a:endParaRPr>
          </a:p>
        </p:txBody>
      </p:sp>
      <p:sp>
        <p:nvSpPr>
          <p:cNvPr id="7" name="圆角矩形 6"/>
          <p:cNvSpPr/>
          <p:nvPr/>
        </p:nvSpPr>
        <p:spPr>
          <a:xfrm>
            <a:off x="4690110" y="2461260"/>
            <a:ext cx="2546985" cy="3199130"/>
          </a:xfrm>
          <a:prstGeom prst="roundRect">
            <a:avLst/>
          </a:prstGeom>
          <a:noFill/>
          <a:ln w="57150">
            <a:gradFill>
              <a:gsLst>
                <a:gs pos="0">
                  <a:srgbClr val="FF0000"/>
                </a:gs>
                <a:gs pos="59000">
                  <a:srgbClr val="C00000"/>
                </a:gs>
              </a:gsLst>
              <a:lin ang="5400000" scaled="1"/>
            </a:gradFill>
          </a:ln>
          <a:effectLst>
            <a:outerShdw blurRad="50800" dist="889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1243965" y="2461260"/>
            <a:ext cx="2652395" cy="3199765"/>
          </a:xfrm>
          <a:prstGeom prst="roundRect">
            <a:avLst/>
          </a:prstGeom>
          <a:noFill/>
          <a:ln w="57150">
            <a:gradFill>
              <a:gsLst>
                <a:gs pos="0">
                  <a:srgbClr val="FF0000"/>
                </a:gs>
                <a:gs pos="59000">
                  <a:srgbClr val="C00000"/>
                </a:gs>
              </a:gsLst>
              <a:lin ang="5400000" scaled="1"/>
            </a:gradFill>
          </a:ln>
          <a:effectLst>
            <a:outerShdw blurRad="50800" dist="889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a:off x="8096250" y="2461260"/>
            <a:ext cx="2488565" cy="3198495"/>
          </a:xfrm>
          <a:prstGeom prst="roundRect">
            <a:avLst/>
          </a:prstGeom>
          <a:noFill/>
          <a:ln w="57150">
            <a:gradFill>
              <a:gsLst>
                <a:gs pos="0">
                  <a:srgbClr val="FF0000"/>
                </a:gs>
                <a:gs pos="59000">
                  <a:srgbClr val="C00000"/>
                </a:gs>
              </a:gsLst>
              <a:lin ang="5400000" scaled="1"/>
            </a:gradFill>
          </a:ln>
          <a:effectLst>
            <a:outerShdw blurRad="50800" dist="889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011045" y="2873374"/>
            <a:ext cx="1118235" cy="521970"/>
            <a:chOff x="1963639" y="3198349"/>
            <a:chExt cx="1137370" cy="521950"/>
          </a:xfrm>
        </p:grpSpPr>
        <p:sp>
          <p:nvSpPr>
            <p:cNvPr id="10" name="矩形: 圆角 12"/>
            <p:cNvSpPr/>
            <p:nvPr/>
          </p:nvSpPr>
          <p:spPr bwMode="auto">
            <a:xfrm>
              <a:off x="1963639" y="3272545"/>
              <a:ext cx="1137370" cy="359290"/>
            </a:xfrm>
            <a:prstGeom prst="roundRect">
              <a:avLst>
                <a:gd name="adj" fmla="val 50000"/>
              </a:avLst>
            </a:prstGeom>
            <a:gradFill>
              <a:gsLst>
                <a:gs pos="0">
                  <a:srgbClr val="FF0000"/>
                </a:gs>
                <a:gs pos="59000">
                  <a:srgbClr val="C00000"/>
                </a:gs>
              </a:gsLst>
              <a:lin ang="5400000" scaled="1"/>
            </a:gradFill>
            <a:ln>
              <a:noFill/>
            </a:ln>
            <a:effectLst>
              <a:outerShdw blurRad="254000" dist="101600" dir="5400000" algn="ctr" rotWithShape="0">
                <a:srgbClr val="8E1F22">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40000">
                      <a:srgbClr val="FEEFAC"/>
                    </a:gs>
                    <a:gs pos="95000">
                      <a:srgbClr val="E7AF4D"/>
                    </a:gs>
                  </a:gsLst>
                  <a:lin ang="5400000" scaled="1"/>
                </a:gradFill>
                <a:cs typeface="+mn-ea"/>
                <a:sym typeface="+mn-lt"/>
              </a:endParaRPr>
            </a:p>
          </p:txBody>
        </p:sp>
        <p:sp>
          <p:nvSpPr>
            <p:cNvPr id="11" name="文本框 10"/>
            <p:cNvSpPr/>
            <p:nvPr/>
          </p:nvSpPr>
          <p:spPr>
            <a:xfrm>
              <a:off x="2173545" y="3198349"/>
              <a:ext cx="717557" cy="521950"/>
            </a:xfrm>
            <a:prstGeom prst="rect">
              <a:avLst/>
            </a:prstGeom>
          </p:spPr>
          <p:txBody>
            <a:bodyPr wrap="square">
              <a:spAutoFit/>
            </a:bodyPr>
            <a:lstStyle/>
            <a:p>
              <a:r>
                <a:rPr lang="en-US" altLang="zh-CN" sz="2800" b="1" dirty="0" smtClean="0">
                  <a:solidFill>
                    <a:schemeClr val="accent4">
                      <a:lumMod val="20000"/>
                      <a:lumOff val="80000"/>
                    </a:schemeClr>
                  </a:solidFill>
                  <a:cs typeface="+mn-ea"/>
                  <a:sym typeface="+mn-lt"/>
                </a:rPr>
                <a:t>01</a:t>
              </a:r>
              <a:endParaRPr lang="zh-CN" altLang="en-US" sz="2800" dirty="0">
                <a:solidFill>
                  <a:schemeClr val="accent4">
                    <a:lumMod val="20000"/>
                    <a:lumOff val="80000"/>
                  </a:schemeClr>
                </a:solidFill>
                <a:cs typeface="+mn-ea"/>
                <a:sym typeface="+mn-lt"/>
              </a:endParaRPr>
            </a:p>
          </p:txBody>
        </p:sp>
      </p:grpSp>
      <p:grpSp>
        <p:nvGrpSpPr>
          <p:cNvPr id="13" name="组合 12"/>
          <p:cNvGrpSpPr/>
          <p:nvPr/>
        </p:nvGrpSpPr>
        <p:grpSpPr>
          <a:xfrm>
            <a:off x="5309143" y="2902794"/>
            <a:ext cx="1077595" cy="521970"/>
            <a:chOff x="1942049" y="3261850"/>
            <a:chExt cx="1077595" cy="521970"/>
          </a:xfrm>
        </p:grpSpPr>
        <p:sp>
          <p:nvSpPr>
            <p:cNvPr id="14" name="矩形: 圆角 12"/>
            <p:cNvSpPr/>
            <p:nvPr/>
          </p:nvSpPr>
          <p:spPr bwMode="auto">
            <a:xfrm>
              <a:off x="1942049" y="3328525"/>
              <a:ext cx="1077595" cy="368935"/>
            </a:xfrm>
            <a:prstGeom prst="roundRect">
              <a:avLst>
                <a:gd name="adj" fmla="val 50000"/>
              </a:avLst>
            </a:prstGeom>
            <a:gradFill>
              <a:gsLst>
                <a:gs pos="0">
                  <a:srgbClr val="FF0000"/>
                </a:gs>
                <a:gs pos="59000">
                  <a:srgbClr val="C00000"/>
                </a:gs>
              </a:gsLst>
              <a:lin ang="5400000" scaled="1"/>
            </a:gradFill>
            <a:ln>
              <a:noFill/>
            </a:ln>
            <a:effectLst>
              <a:outerShdw blurRad="254000" dist="101600" dir="5400000" algn="ctr" rotWithShape="0">
                <a:srgbClr val="8E1F22">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40000">
                      <a:srgbClr val="FEEFAC"/>
                    </a:gs>
                    <a:gs pos="95000">
                      <a:srgbClr val="E7AF4D"/>
                    </a:gs>
                  </a:gsLst>
                  <a:lin ang="5400000" scaled="1"/>
                </a:gradFill>
                <a:cs typeface="+mn-ea"/>
                <a:sym typeface="+mn-lt"/>
              </a:endParaRPr>
            </a:p>
          </p:txBody>
        </p:sp>
        <p:sp>
          <p:nvSpPr>
            <p:cNvPr id="15" name="文本框 14"/>
            <p:cNvSpPr/>
            <p:nvPr/>
          </p:nvSpPr>
          <p:spPr>
            <a:xfrm>
              <a:off x="2092544" y="3261850"/>
              <a:ext cx="777240" cy="521970"/>
            </a:xfrm>
            <a:prstGeom prst="rect">
              <a:avLst/>
            </a:prstGeom>
          </p:spPr>
          <p:txBody>
            <a:bodyPr wrap="square">
              <a:spAutoFit/>
            </a:bodyPr>
            <a:lstStyle/>
            <a:p>
              <a:r>
                <a:rPr lang="en-US" altLang="zh-CN" sz="2800" b="1" dirty="0" smtClean="0">
                  <a:solidFill>
                    <a:schemeClr val="accent4">
                      <a:lumMod val="20000"/>
                      <a:lumOff val="80000"/>
                    </a:schemeClr>
                  </a:solidFill>
                  <a:cs typeface="+mn-ea"/>
                  <a:sym typeface="+mn-lt"/>
                </a:rPr>
                <a:t>02</a:t>
              </a:r>
              <a:endParaRPr lang="zh-CN" altLang="en-US" sz="2800" dirty="0">
                <a:solidFill>
                  <a:schemeClr val="accent4">
                    <a:lumMod val="20000"/>
                    <a:lumOff val="80000"/>
                  </a:schemeClr>
                </a:solidFill>
                <a:cs typeface="+mn-ea"/>
                <a:sym typeface="+mn-lt"/>
              </a:endParaRPr>
            </a:p>
          </p:txBody>
        </p:sp>
      </p:grpSp>
      <p:grpSp>
        <p:nvGrpSpPr>
          <p:cNvPr id="16" name="组合 15"/>
          <p:cNvGrpSpPr/>
          <p:nvPr/>
        </p:nvGrpSpPr>
        <p:grpSpPr>
          <a:xfrm>
            <a:off x="8771999" y="2873342"/>
            <a:ext cx="1137370" cy="523220"/>
            <a:chOff x="1963639" y="3183745"/>
            <a:chExt cx="1137370" cy="523220"/>
          </a:xfrm>
        </p:grpSpPr>
        <p:sp>
          <p:nvSpPr>
            <p:cNvPr id="17" name="矩形: 圆角 12"/>
            <p:cNvSpPr/>
            <p:nvPr/>
          </p:nvSpPr>
          <p:spPr bwMode="auto">
            <a:xfrm>
              <a:off x="1963639" y="3272545"/>
              <a:ext cx="1137370" cy="359290"/>
            </a:xfrm>
            <a:prstGeom prst="roundRect">
              <a:avLst>
                <a:gd name="adj" fmla="val 50000"/>
              </a:avLst>
            </a:prstGeom>
            <a:gradFill>
              <a:gsLst>
                <a:gs pos="0">
                  <a:srgbClr val="FF0000"/>
                </a:gs>
                <a:gs pos="59000">
                  <a:srgbClr val="C00000"/>
                </a:gs>
              </a:gsLst>
              <a:lin ang="5400000" scaled="1"/>
            </a:gradFill>
            <a:ln>
              <a:noFill/>
            </a:ln>
            <a:effectLst>
              <a:outerShdw blurRad="254000" dist="101600" dir="5400000" algn="ctr" rotWithShape="0">
                <a:srgbClr val="8E1F22">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40000">
                      <a:srgbClr val="FEEFAC"/>
                    </a:gs>
                    <a:gs pos="95000">
                      <a:srgbClr val="E7AF4D"/>
                    </a:gs>
                  </a:gsLst>
                  <a:lin ang="5400000" scaled="1"/>
                </a:gradFill>
                <a:cs typeface="+mn-ea"/>
                <a:sym typeface="+mn-lt"/>
              </a:endParaRPr>
            </a:p>
          </p:txBody>
        </p:sp>
        <p:sp>
          <p:nvSpPr>
            <p:cNvPr id="18" name="文本框 17"/>
            <p:cNvSpPr/>
            <p:nvPr/>
          </p:nvSpPr>
          <p:spPr>
            <a:xfrm>
              <a:off x="2217506" y="3183745"/>
              <a:ext cx="627095" cy="523220"/>
            </a:xfrm>
            <a:prstGeom prst="rect">
              <a:avLst/>
            </a:prstGeom>
          </p:spPr>
          <p:txBody>
            <a:bodyPr wrap="none">
              <a:spAutoFit/>
            </a:bodyPr>
            <a:lstStyle/>
            <a:p>
              <a:r>
                <a:rPr lang="en-US" altLang="zh-CN" sz="2800" b="1" dirty="0" smtClean="0">
                  <a:solidFill>
                    <a:schemeClr val="accent4">
                      <a:lumMod val="20000"/>
                      <a:lumOff val="80000"/>
                    </a:schemeClr>
                  </a:solidFill>
                  <a:cs typeface="+mn-ea"/>
                  <a:sym typeface="+mn-lt"/>
                </a:rPr>
                <a:t>03</a:t>
              </a:r>
              <a:endParaRPr lang="zh-CN" altLang="en-US" sz="2800" dirty="0">
                <a:solidFill>
                  <a:schemeClr val="accent4">
                    <a:lumMod val="20000"/>
                    <a:lumOff val="80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p:nvPr/>
        </p:nvSpPr>
        <p:spPr>
          <a:xfrm>
            <a:off x="2390775" y="1007745"/>
            <a:ext cx="7715250" cy="783590"/>
          </a:xfrm>
          <a:prstGeom prst="rect">
            <a:avLst/>
          </a:prstGeom>
        </p:spPr>
        <p:txBody>
          <a:bodyPr wrap="square">
            <a:spAutoFit/>
          </a:bodyPr>
          <a:lstStyle/>
          <a:p>
            <a:pPr algn="ctr">
              <a:lnSpc>
                <a:spcPct val="150000"/>
              </a:lnSpc>
            </a:pPr>
            <a:r>
              <a:rPr lang="zh-CN" altLang="en-US" sz="3000" b="1" dirty="0" smtClean="0">
                <a:gradFill>
                  <a:gsLst>
                    <a:gs pos="26000">
                      <a:srgbClr val="C00000"/>
                    </a:gs>
                    <a:gs pos="100000">
                      <a:srgbClr val="002060"/>
                    </a:gs>
                  </a:gsLst>
                  <a:lin ang="2400000" scaled="0"/>
                </a:gradFill>
                <a:cs typeface="+mn-ea"/>
                <a:sym typeface="+mn-lt"/>
              </a:rPr>
              <a:t>三、围绕公开标准化、规范化夯实工作基础</a:t>
            </a:r>
            <a:endParaRPr lang="zh-CN" altLang="en-US" sz="3000" b="1" dirty="0" smtClean="0">
              <a:gradFill>
                <a:gsLst>
                  <a:gs pos="26000">
                    <a:srgbClr val="C00000"/>
                  </a:gs>
                  <a:gs pos="100000">
                    <a:srgbClr val="002060"/>
                  </a:gs>
                </a:gsLst>
                <a:lin ang="2400000" scaled="0"/>
              </a:gradFill>
              <a:cs typeface="+mn-ea"/>
              <a:sym typeface="+mn-lt"/>
            </a:endParaRPr>
          </a:p>
        </p:txBody>
      </p:sp>
      <p:sp>
        <p:nvSpPr>
          <p:cNvPr id="4" name="文本框 3"/>
          <p:cNvSpPr/>
          <p:nvPr/>
        </p:nvSpPr>
        <p:spPr>
          <a:xfrm>
            <a:off x="2750547" y="2559527"/>
            <a:ext cx="2869285" cy="1706880"/>
          </a:xfrm>
          <a:prstGeom prst="rect">
            <a:avLst/>
          </a:prstGeom>
        </p:spPr>
        <p:txBody>
          <a:bodyPr wrap="square">
            <a:spAutoFit/>
          </a:bodyPr>
          <a:lstStyle/>
          <a:p>
            <a:pPr>
              <a:lnSpc>
                <a:spcPct val="150000"/>
              </a:lnSpc>
              <a:defRPr/>
            </a:pPr>
            <a:r>
              <a:rPr lang="zh-CN" altLang="en-US" sz="1000" kern="0" dirty="0">
                <a:solidFill>
                  <a:schemeClr val="tx1">
                    <a:lumMod val="65000"/>
                    <a:lumOff val="35000"/>
                  </a:schemeClr>
                </a:solidFill>
                <a:cs typeface="+mn-ea"/>
                <a:sym typeface="+mn-lt"/>
              </a:rPr>
              <a:t>依托政府网站集约化平台，建立完善行政规范性文件动态更新机制。2023年8月底前，各地各单位完成行政规范性文件系统清理工作，并在政府门户网站政府信息公开专栏集中公开现行有效规范性文件，未公开的不得作为行政管理依据。加强公开后的信息管理，定期清理已经修改、失效、废止的文件。</a:t>
            </a:r>
            <a:endParaRPr lang="zh-CN" altLang="en-US" sz="1000" kern="0" dirty="0">
              <a:solidFill>
                <a:schemeClr val="tx1">
                  <a:lumMod val="65000"/>
                  <a:lumOff val="35000"/>
                </a:schemeClr>
              </a:solidFill>
              <a:cs typeface="+mn-ea"/>
              <a:sym typeface="+mn-lt"/>
            </a:endParaRPr>
          </a:p>
        </p:txBody>
      </p:sp>
      <p:sp>
        <p:nvSpPr>
          <p:cNvPr id="6" name="文本框5"/>
          <p:cNvSpPr/>
          <p:nvPr/>
        </p:nvSpPr>
        <p:spPr>
          <a:xfrm>
            <a:off x="2750982" y="4568954"/>
            <a:ext cx="3028311" cy="1938020"/>
          </a:xfrm>
          <a:prstGeom prst="rect">
            <a:avLst/>
          </a:prstGeom>
        </p:spPr>
        <p:txBody>
          <a:bodyPr wrap="square">
            <a:spAutoFit/>
          </a:bodyPr>
          <a:lstStyle/>
          <a:p>
            <a:pPr>
              <a:lnSpc>
                <a:spcPct val="150000"/>
              </a:lnSpc>
              <a:defRPr/>
            </a:pPr>
            <a:r>
              <a:rPr lang="zh-CN" altLang="en-US" sz="1000" kern="0" dirty="0">
                <a:solidFill>
                  <a:schemeClr val="tx1">
                    <a:lumMod val="65000"/>
                    <a:lumOff val="35000"/>
                  </a:schemeClr>
                </a:solidFill>
                <a:cs typeface="+mn-ea"/>
                <a:sym typeface="+mn-lt"/>
              </a:rPr>
              <a:t>乡级需划分咨询引导区、自助查询区、资料阅览区、依申请公开受理区等区域，配置电脑、打印机、触摸式打印机，提供政府公报、惠民惠企政策文件汇编、标准目录清单、权责清单、便民服务手册等政务公开信息资料查阅，以及政务服务和公共服务事项办理指南等；村级需按照党务公开、政务公开、财务公开、事务公开等栏目进行集中公开。开展征地信息公开试点工作。</a:t>
            </a:r>
            <a:endParaRPr lang="zh-CN" altLang="en-US" sz="1000" kern="0" dirty="0">
              <a:solidFill>
                <a:schemeClr val="tx1">
                  <a:lumMod val="65000"/>
                  <a:lumOff val="35000"/>
                </a:schemeClr>
              </a:solidFill>
              <a:cs typeface="+mn-ea"/>
              <a:sym typeface="+mn-lt"/>
            </a:endParaRPr>
          </a:p>
        </p:txBody>
      </p:sp>
      <p:sp>
        <p:nvSpPr>
          <p:cNvPr id="7" name="文本框 6"/>
          <p:cNvSpPr/>
          <p:nvPr/>
        </p:nvSpPr>
        <p:spPr>
          <a:xfrm>
            <a:off x="7962848" y="2400506"/>
            <a:ext cx="3028311" cy="2168525"/>
          </a:xfrm>
          <a:prstGeom prst="rect">
            <a:avLst/>
          </a:prstGeom>
        </p:spPr>
        <p:txBody>
          <a:bodyPr wrap="square">
            <a:spAutoFit/>
          </a:bodyPr>
          <a:lstStyle/>
          <a:p>
            <a:pPr>
              <a:lnSpc>
                <a:spcPct val="150000"/>
              </a:lnSpc>
              <a:defRPr/>
            </a:pPr>
            <a:r>
              <a:rPr lang="zh-CN" altLang="en-US" sz="1000" kern="0" dirty="0">
                <a:solidFill>
                  <a:schemeClr val="tx1">
                    <a:lumMod val="65000"/>
                    <a:lumOff val="35000"/>
                  </a:schemeClr>
                </a:solidFill>
                <a:cs typeface="+mn-ea"/>
                <a:sym typeface="+mn-lt"/>
              </a:rPr>
              <a:t>对标对表先进县市，选定坐标系，结合新建的区政务服务中心、在建的区综治中心项目，打造区级政务公开专区。完善信息查阅、政府信息申请、政务自助办理、互动展示功能，增加重要政策现场解读、综合政策辅导、办事流程演示等服务。设立政策咨询窗口，提高政策咨询服务水平，更好解答生育、上学、就业、创业、养老、医疗、纳税等方面与人民群众切身利益密切相关的问题。探索开展掌上政务公开专区建设。</a:t>
            </a:r>
            <a:endParaRPr lang="zh-CN" altLang="en-US" sz="1000" kern="0" dirty="0">
              <a:solidFill>
                <a:schemeClr val="tx1">
                  <a:lumMod val="65000"/>
                  <a:lumOff val="35000"/>
                </a:schemeClr>
              </a:solidFill>
              <a:cs typeface="+mn-ea"/>
              <a:sym typeface="+mn-lt"/>
            </a:endParaRPr>
          </a:p>
        </p:txBody>
      </p:sp>
      <p:sp>
        <p:nvSpPr>
          <p:cNvPr id="8" name="文本框7"/>
          <p:cNvSpPr/>
          <p:nvPr/>
        </p:nvSpPr>
        <p:spPr>
          <a:xfrm>
            <a:off x="7962648" y="4568924"/>
            <a:ext cx="3326485" cy="1476375"/>
          </a:xfrm>
          <a:prstGeom prst="rect">
            <a:avLst/>
          </a:prstGeom>
        </p:spPr>
        <p:txBody>
          <a:bodyPr wrap="square">
            <a:spAutoFit/>
          </a:bodyPr>
          <a:lstStyle/>
          <a:p>
            <a:pPr algn="l">
              <a:lnSpc>
                <a:spcPct val="150000"/>
              </a:lnSpc>
              <a:buClrTx/>
              <a:buSzTx/>
              <a:buFontTx/>
              <a:defRPr/>
            </a:pPr>
            <a:r>
              <a:rPr lang="zh-CN" altLang="en-US" sz="1000" kern="0" dirty="0">
                <a:solidFill>
                  <a:schemeClr val="tx1">
                    <a:lumMod val="65000"/>
                    <a:lumOff val="35000"/>
                  </a:schemeClr>
                </a:solidFill>
                <a:cs typeface="+mn-ea"/>
                <a:sym typeface="+mn-lt"/>
              </a:rPr>
              <a:t>主动加强与申请人沟通交流，全面准确了解信息需求，强化咨询引导服务，在本单位职责范围内帮助解决政府信息公开申请背后可能存在的现实问题。畅通政府信息公开联系电话，加强对政策咨询类的来电回复。严格审查频繁申请公开的政府信息，依法依规对相关内容予以公开，最大限度满足申请人合理合法诉求。</a:t>
            </a:r>
            <a:endParaRPr lang="zh-CN" altLang="en-US" sz="1000" kern="0" dirty="0">
              <a:solidFill>
                <a:schemeClr val="tx1">
                  <a:lumMod val="65000"/>
                  <a:lumOff val="35000"/>
                </a:schemeClr>
              </a:solidFill>
              <a:cs typeface="+mn-ea"/>
              <a:sym typeface="+mn-lt"/>
            </a:endParaRPr>
          </a:p>
        </p:txBody>
      </p:sp>
      <p:grpSp>
        <p:nvGrpSpPr>
          <p:cNvPr id="13" name="组合 12"/>
          <p:cNvGrpSpPr/>
          <p:nvPr/>
        </p:nvGrpSpPr>
        <p:grpSpPr>
          <a:xfrm>
            <a:off x="1227455" y="2407285"/>
            <a:ext cx="1426845" cy="1132205"/>
            <a:chOff x="946830" y="4604607"/>
            <a:chExt cx="1773362" cy="1358752"/>
          </a:xfrm>
          <a:effectLst>
            <a:outerShdw blurRad="50800" dist="101600" dir="5400000" algn="ctr" rotWithShape="0">
              <a:srgbClr val="000000">
                <a:alpha val="14000"/>
              </a:srgbClr>
            </a:outerShdw>
          </a:effectLst>
        </p:grpSpPr>
        <p:sp>
          <p:nvSpPr>
            <p:cNvPr id="9" name="椭圆 8"/>
            <p:cNvSpPr/>
            <p:nvPr/>
          </p:nvSpPr>
          <p:spPr>
            <a:xfrm rot="16200000">
              <a:off x="1119798" y="4449557"/>
              <a:ext cx="1358008" cy="1669594"/>
            </a:xfrm>
            <a:prstGeom prst="ellipse">
              <a:avLst/>
            </a:prstGeom>
            <a:gradFill>
              <a:gsLst>
                <a:gs pos="85000">
                  <a:schemeClr val="bg1"/>
                </a:gs>
                <a:gs pos="100000">
                  <a:schemeClr val="bg1"/>
                </a:gs>
              </a:gsLst>
              <a:lin ang="5400000" scaled="0"/>
            </a:gradFill>
            <a:ln w="6350">
              <a:gradFill>
                <a:gsLst>
                  <a:gs pos="91000">
                    <a:srgbClr val="8E1F22">
                      <a:alpha val="0"/>
                    </a:srgbClr>
                  </a:gs>
                  <a:gs pos="100000">
                    <a:srgbClr val="8E1F2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cs typeface="+mn-ea"/>
                <a:sym typeface="+mn-lt"/>
              </a:endParaRPr>
            </a:p>
          </p:txBody>
        </p:sp>
        <p:sp>
          <p:nvSpPr>
            <p:cNvPr id="10" name="椭圆 9"/>
            <p:cNvSpPr/>
            <p:nvPr/>
          </p:nvSpPr>
          <p:spPr bwMode="auto">
            <a:xfrm>
              <a:off x="964005" y="4604607"/>
              <a:ext cx="1499987" cy="1358752"/>
            </a:xfrm>
            <a:prstGeom prst="ellipse">
              <a:avLst/>
            </a:prstGeom>
            <a:solidFill>
              <a:srgbClr val="C00000"/>
            </a:solidFill>
            <a:ln w="12700" cap="flat" cmpd="sng" algn="ctr">
              <a:noFill/>
              <a:prstDash val="solid"/>
              <a:miter lim="800000"/>
            </a:ln>
            <a:effectLst/>
          </p:spPr>
          <p:txBody>
            <a:bodyPr rtlCol="0" anchor="ctr"/>
            <a:lstStyle/>
            <a:p>
              <a:pPr algn="ctr" defTabSz="457200"/>
              <a:endParaRPr lang="zh-CN" altLang="en-US" sz="1400" b="1" kern="0" dirty="0">
                <a:solidFill>
                  <a:prstClr val="white"/>
                </a:solidFill>
                <a:cs typeface="+mn-ea"/>
                <a:sym typeface="+mn-lt"/>
              </a:endParaRPr>
            </a:p>
          </p:txBody>
        </p:sp>
        <p:sp>
          <p:nvSpPr>
            <p:cNvPr id="11" name="文本框 10"/>
            <p:cNvSpPr txBox="1"/>
            <p:nvPr/>
          </p:nvSpPr>
          <p:spPr>
            <a:xfrm>
              <a:off x="946830" y="4799352"/>
              <a:ext cx="1534338" cy="817690"/>
            </a:xfrm>
            <a:prstGeom prst="rect">
              <a:avLst/>
            </a:prstGeom>
            <a:noFill/>
            <a:ln>
              <a:noFill/>
            </a:ln>
            <a:effectLst/>
          </p:spPr>
          <p:txBody>
            <a:bodyPr wrap="square" rtlCol="0">
              <a:spAutoFit/>
            </a:bodyPr>
            <a:lstStyle>
              <a:defPPr>
                <a:defRPr lang="zh-CN"/>
              </a:defPPr>
              <a:lvl1pPr algn="ctr">
                <a:lnSpc>
                  <a:spcPct val="110000"/>
                </a:lnSpc>
                <a:defRPr sz="2400" i="0" spc="0">
                  <a:ln w="19050">
                    <a:noFill/>
                  </a:ln>
                  <a:gradFill>
                    <a:gsLst>
                      <a:gs pos="100000">
                        <a:srgbClr val="E9BE61"/>
                      </a:gs>
                      <a:gs pos="49000">
                        <a:srgbClr val="FEEFAC"/>
                      </a:gs>
                    </a:gsLst>
                    <a:lin ang="5400000" scaled="0"/>
                  </a:gradFill>
                  <a:effectLst/>
                  <a:latin typeface="思源宋体 CN Heavy" pitchFamily="18" charset="-122"/>
                  <a:ea typeface="思源宋体 CN Heavy" pitchFamily="18" charset="-122"/>
                </a:defRPr>
              </a:lvl1pPr>
            </a:lstStyle>
            <a:p>
              <a:pPr>
                <a:lnSpc>
                  <a:spcPct val="120000"/>
                </a:lnSpc>
              </a:pPr>
              <a:r>
                <a:rPr lang="zh-CN" altLang="en-US" sz="1600" b="1" dirty="0" smtClean="0">
                  <a:latin typeface="+mn-lt"/>
                  <a:ea typeface="+mn-ea"/>
                  <a:cs typeface="+mn-ea"/>
                  <a:sym typeface="+mn-lt"/>
                </a:rPr>
                <a:t>切实加强政务</a:t>
              </a:r>
              <a:r>
                <a:rPr lang="zh-CN" altLang="en-US" sz="1600" b="1" dirty="0" smtClean="0">
                  <a:latin typeface="+mn-lt"/>
                  <a:ea typeface="+mn-ea"/>
                  <a:cs typeface="+mn-ea"/>
                  <a:sym typeface="+mn-lt"/>
                </a:rPr>
                <a:t>信息管理。</a:t>
              </a:r>
              <a:endParaRPr lang="zh-CN" altLang="en-US" sz="1600" b="1" dirty="0" smtClean="0">
                <a:latin typeface="+mn-lt"/>
                <a:ea typeface="+mn-ea"/>
                <a:cs typeface="+mn-ea"/>
                <a:sym typeface="+mn-lt"/>
              </a:endParaRPr>
            </a:p>
          </p:txBody>
        </p:sp>
        <p:sp>
          <p:nvSpPr>
            <p:cNvPr id="12" name="箭头: 右 17"/>
            <p:cNvSpPr/>
            <p:nvPr/>
          </p:nvSpPr>
          <p:spPr>
            <a:xfrm>
              <a:off x="2319322" y="5143643"/>
              <a:ext cx="400870" cy="358627"/>
            </a:xfrm>
            <a:prstGeom prst="rightArrow">
              <a:avLst/>
            </a:prstGeom>
            <a:gradFill>
              <a:gsLst>
                <a:gs pos="1000">
                  <a:schemeClr val="bg1">
                    <a:alpha val="0"/>
                  </a:scheme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grpSp>
      <p:grpSp>
        <p:nvGrpSpPr>
          <p:cNvPr id="14" name="组合 13"/>
          <p:cNvGrpSpPr/>
          <p:nvPr/>
        </p:nvGrpSpPr>
        <p:grpSpPr>
          <a:xfrm>
            <a:off x="1056005" y="4267835"/>
            <a:ext cx="1659255" cy="1366520"/>
            <a:chOff x="776989" y="4605350"/>
            <a:chExt cx="1943203" cy="1690992"/>
          </a:xfrm>
          <a:effectLst>
            <a:outerShdw blurRad="50800" dist="101600" dir="5400000" algn="ctr" rotWithShape="0">
              <a:srgbClr val="000000">
                <a:alpha val="14000"/>
              </a:srgbClr>
            </a:outerShdw>
          </a:effectLst>
        </p:grpSpPr>
        <p:sp>
          <p:nvSpPr>
            <p:cNvPr id="15" name="椭圆 14"/>
            <p:cNvSpPr/>
            <p:nvPr/>
          </p:nvSpPr>
          <p:spPr>
            <a:xfrm rot="16200000">
              <a:off x="702733" y="4679606"/>
              <a:ext cx="1690992" cy="1542480"/>
            </a:xfrm>
            <a:prstGeom prst="ellipse">
              <a:avLst/>
            </a:prstGeom>
            <a:gradFill>
              <a:gsLst>
                <a:gs pos="85000">
                  <a:schemeClr val="bg1"/>
                </a:gs>
                <a:gs pos="100000">
                  <a:schemeClr val="bg1"/>
                </a:gs>
              </a:gsLst>
              <a:lin ang="5400000" scaled="0"/>
            </a:gradFill>
            <a:ln w="6350">
              <a:gradFill>
                <a:gsLst>
                  <a:gs pos="91000">
                    <a:srgbClr val="8E1F22">
                      <a:alpha val="0"/>
                    </a:srgbClr>
                  </a:gs>
                  <a:gs pos="100000">
                    <a:srgbClr val="8E1F2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cs typeface="+mn-ea"/>
                <a:sym typeface="+mn-lt"/>
              </a:endParaRPr>
            </a:p>
          </p:txBody>
        </p:sp>
        <p:sp>
          <p:nvSpPr>
            <p:cNvPr id="16" name="椭圆 15"/>
            <p:cNvSpPr/>
            <p:nvPr/>
          </p:nvSpPr>
          <p:spPr bwMode="auto">
            <a:xfrm>
              <a:off x="866961" y="4717324"/>
              <a:ext cx="1397897" cy="1479618"/>
            </a:xfrm>
            <a:prstGeom prst="ellipse">
              <a:avLst/>
            </a:prstGeom>
            <a:solidFill>
              <a:srgbClr val="C00000"/>
            </a:solidFill>
            <a:ln w="12700" cap="flat" cmpd="sng" algn="ctr">
              <a:noFill/>
              <a:prstDash val="solid"/>
              <a:miter lim="800000"/>
            </a:ln>
            <a:effectLst/>
          </p:spPr>
          <p:txBody>
            <a:bodyPr rtlCol="0" anchor="ctr"/>
            <a:lstStyle/>
            <a:p>
              <a:pPr algn="ctr" defTabSz="457200"/>
              <a:endParaRPr lang="zh-CN" altLang="en-US" sz="1400" b="1" kern="0" dirty="0">
                <a:solidFill>
                  <a:prstClr val="white"/>
                </a:solidFill>
                <a:cs typeface="+mn-ea"/>
                <a:sym typeface="+mn-lt"/>
              </a:endParaRPr>
            </a:p>
          </p:txBody>
        </p:sp>
        <p:sp>
          <p:nvSpPr>
            <p:cNvPr id="17" name="文本框 16"/>
            <p:cNvSpPr txBox="1"/>
            <p:nvPr/>
          </p:nvSpPr>
          <p:spPr>
            <a:xfrm>
              <a:off x="795581" y="4923590"/>
              <a:ext cx="1475689" cy="1117375"/>
            </a:xfrm>
            <a:prstGeom prst="rect">
              <a:avLst/>
            </a:prstGeom>
            <a:noFill/>
            <a:ln>
              <a:noFill/>
            </a:ln>
            <a:effectLst/>
          </p:spPr>
          <p:txBody>
            <a:bodyPr wrap="square" rtlCol="0">
              <a:spAutoFit/>
            </a:bodyPr>
            <a:lstStyle>
              <a:defPPr>
                <a:defRPr lang="zh-CN"/>
              </a:defPPr>
              <a:lvl1pPr algn="ctr">
                <a:lnSpc>
                  <a:spcPct val="110000"/>
                </a:lnSpc>
                <a:defRPr sz="2400" i="0" spc="0">
                  <a:ln w="19050">
                    <a:noFill/>
                  </a:ln>
                  <a:gradFill>
                    <a:gsLst>
                      <a:gs pos="100000">
                        <a:srgbClr val="E9BE61"/>
                      </a:gs>
                      <a:gs pos="49000">
                        <a:srgbClr val="FEEFAC"/>
                      </a:gs>
                    </a:gsLst>
                    <a:lin ang="5400000" scaled="0"/>
                  </a:gradFill>
                  <a:effectLst/>
                  <a:latin typeface="思源宋体 CN Heavy" pitchFamily="18" charset="-122"/>
                  <a:ea typeface="思源宋体 CN Heavy" pitchFamily="18" charset="-122"/>
                </a:defRPr>
              </a:lvl1pPr>
            </a:lstStyle>
            <a:p>
              <a:r>
                <a:rPr lang="zh-CN" altLang="en-US" sz="1600" b="1" dirty="0" smtClean="0">
                  <a:latin typeface="+mn-lt"/>
                  <a:ea typeface="+mn-ea"/>
                  <a:cs typeface="+mn-ea"/>
                  <a:sym typeface="+mn-lt"/>
                </a:rPr>
                <a:t>深入推进乡级“两化”建设。</a:t>
              </a:r>
              <a:endParaRPr lang="zh-CN" altLang="en-US" sz="1600" b="1" dirty="0" smtClean="0">
                <a:latin typeface="+mn-lt"/>
                <a:ea typeface="+mn-ea"/>
                <a:cs typeface="+mn-ea"/>
                <a:sym typeface="+mn-lt"/>
              </a:endParaRPr>
            </a:p>
          </p:txBody>
        </p:sp>
        <p:sp>
          <p:nvSpPr>
            <p:cNvPr id="18" name="箭头: 右 17"/>
            <p:cNvSpPr/>
            <p:nvPr/>
          </p:nvSpPr>
          <p:spPr>
            <a:xfrm>
              <a:off x="2319322" y="5143643"/>
              <a:ext cx="400870" cy="358627"/>
            </a:xfrm>
            <a:prstGeom prst="rightArrow">
              <a:avLst/>
            </a:prstGeom>
            <a:gradFill>
              <a:gsLst>
                <a:gs pos="1000">
                  <a:schemeClr val="bg1">
                    <a:alpha val="0"/>
                  </a:scheme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grpSp>
      <p:grpSp>
        <p:nvGrpSpPr>
          <p:cNvPr id="19" name="组合 18"/>
          <p:cNvGrpSpPr/>
          <p:nvPr/>
        </p:nvGrpSpPr>
        <p:grpSpPr>
          <a:xfrm>
            <a:off x="6338157" y="2407605"/>
            <a:ext cx="1419840" cy="1297305"/>
            <a:chOff x="963219" y="4605351"/>
            <a:chExt cx="1756973" cy="1605343"/>
          </a:xfrm>
          <a:effectLst>
            <a:outerShdw blurRad="50800" dist="101600" dir="5400000" algn="ctr" rotWithShape="0">
              <a:srgbClr val="000000">
                <a:alpha val="14000"/>
              </a:srgbClr>
            </a:outerShdw>
          </a:effectLst>
        </p:grpSpPr>
        <p:sp>
          <p:nvSpPr>
            <p:cNvPr id="20" name="椭圆 19"/>
            <p:cNvSpPr/>
            <p:nvPr/>
          </p:nvSpPr>
          <p:spPr>
            <a:xfrm rot="16200000">
              <a:off x="1008008" y="4561347"/>
              <a:ext cx="1435615" cy="1523622"/>
            </a:xfrm>
            <a:prstGeom prst="ellipse">
              <a:avLst/>
            </a:prstGeom>
            <a:gradFill>
              <a:gsLst>
                <a:gs pos="85000">
                  <a:schemeClr val="bg1"/>
                </a:gs>
                <a:gs pos="100000">
                  <a:schemeClr val="bg1"/>
                </a:gs>
              </a:gsLst>
              <a:lin ang="5400000" scaled="0"/>
            </a:gradFill>
            <a:ln w="6350">
              <a:gradFill>
                <a:gsLst>
                  <a:gs pos="91000">
                    <a:srgbClr val="8E1F22">
                      <a:alpha val="0"/>
                    </a:srgbClr>
                  </a:gs>
                  <a:gs pos="100000">
                    <a:srgbClr val="8E1F2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cs typeface="+mn-ea"/>
                <a:sym typeface="+mn-lt"/>
              </a:endParaRPr>
            </a:p>
          </p:txBody>
        </p:sp>
        <p:sp>
          <p:nvSpPr>
            <p:cNvPr id="21" name="椭圆 20"/>
            <p:cNvSpPr/>
            <p:nvPr/>
          </p:nvSpPr>
          <p:spPr bwMode="auto">
            <a:xfrm>
              <a:off x="976578" y="4793152"/>
              <a:ext cx="1342893" cy="1417542"/>
            </a:xfrm>
            <a:prstGeom prst="ellipse">
              <a:avLst/>
            </a:prstGeom>
            <a:solidFill>
              <a:srgbClr val="C00000"/>
            </a:solidFill>
            <a:ln w="12700" cap="flat" cmpd="sng" algn="ctr">
              <a:noFill/>
              <a:prstDash val="solid"/>
              <a:miter lim="800000"/>
            </a:ln>
            <a:effectLst/>
          </p:spPr>
          <p:txBody>
            <a:bodyPr rtlCol="0" anchor="ctr"/>
            <a:lstStyle/>
            <a:p>
              <a:pPr algn="ctr" defTabSz="457200"/>
              <a:endParaRPr lang="zh-CN" altLang="en-US" sz="1400" b="1" kern="0" dirty="0">
                <a:solidFill>
                  <a:prstClr val="white"/>
                </a:solidFill>
                <a:cs typeface="+mn-ea"/>
                <a:sym typeface="+mn-lt"/>
              </a:endParaRPr>
            </a:p>
          </p:txBody>
        </p:sp>
        <p:sp>
          <p:nvSpPr>
            <p:cNvPr id="22" name="文本框 21"/>
            <p:cNvSpPr txBox="1"/>
            <p:nvPr/>
          </p:nvSpPr>
          <p:spPr>
            <a:xfrm>
              <a:off x="963219" y="4888231"/>
              <a:ext cx="1454473" cy="1117375"/>
            </a:xfrm>
            <a:prstGeom prst="rect">
              <a:avLst/>
            </a:prstGeom>
            <a:noFill/>
            <a:ln>
              <a:noFill/>
            </a:ln>
            <a:effectLst/>
          </p:spPr>
          <p:txBody>
            <a:bodyPr wrap="square" rtlCol="0">
              <a:spAutoFit/>
            </a:bodyPr>
            <a:lstStyle>
              <a:defPPr>
                <a:defRPr lang="zh-CN"/>
              </a:defPPr>
              <a:lvl1pPr algn="ctr">
                <a:lnSpc>
                  <a:spcPct val="110000"/>
                </a:lnSpc>
                <a:defRPr sz="2400" i="0" spc="0">
                  <a:ln w="19050">
                    <a:noFill/>
                  </a:ln>
                  <a:gradFill>
                    <a:gsLst>
                      <a:gs pos="100000">
                        <a:srgbClr val="E9BE61"/>
                      </a:gs>
                      <a:gs pos="49000">
                        <a:srgbClr val="FEEFAC"/>
                      </a:gs>
                    </a:gsLst>
                    <a:lin ang="5400000" scaled="0"/>
                  </a:gradFill>
                  <a:effectLst/>
                  <a:latin typeface="思源宋体 CN Heavy" pitchFamily="18" charset="-122"/>
                  <a:ea typeface="思源宋体 CN Heavy" pitchFamily="18" charset="-122"/>
                </a:defRPr>
              </a:lvl1pPr>
            </a:lstStyle>
            <a:p>
              <a:r>
                <a:rPr lang="zh-CN" altLang="en-US" sz="1600" b="1" dirty="0" smtClean="0">
                  <a:latin typeface="+mn-lt"/>
                  <a:ea typeface="+mn-ea"/>
                  <a:cs typeface="+mn-ea"/>
                  <a:sym typeface="+mn-lt"/>
                </a:rPr>
                <a:t>创建区级政务公开专区。</a:t>
              </a:r>
              <a:endParaRPr lang="zh-CN" altLang="en-US" sz="1600" b="1" dirty="0" smtClean="0">
                <a:latin typeface="+mn-lt"/>
                <a:ea typeface="+mn-ea"/>
                <a:cs typeface="+mn-ea"/>
                <a:sym typeface="+mn-lt"/>
              </a:endParaRPr>
            </a:p>
          </p:txBody>
        </p:sp>
        <p:sp>
          <p:nvSpPr>
            <p:cNvPr id="23" name="箭头: 右 17"/>
            <p:cNvSpPr/>
            <p:nvPr/>
          </p:nvSpPr>
          <p:spPr>
            <a:xfrm>
              <a:off x="2319322" y="5143643"/>
              <a:ext cx="400870" cy="358627"/>
            </a:xfrm>
            <a:prstGeom prst="rightArrow">
              <a:avLst/>
            </a:prstGeom>
            <a:gradFill>
              <a:gsLst>
                <a:gs pos="1000">
                  <a:schemeClr val="bg1">
                    <a:alpha val="0"/>
                  </a:scheme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grpSp>
      <p:grpSp>
        <p:nvGrpSpPr>
          <p:cNvPr id="24" name="组合 23"/>
          <p:cNvGrpSpPr/>
          <p:nvPr/>
        </p:nvGrpSpPr>
        <p:grpSpPr>
          <a:xfrm>
            <a:off x="6269355" y="4175760"/>
            <a:ext cx="1693545" cy="1351191"/>
            <a:chOff x="833190" y="4605623"/>
            <a:chExt cx="1887002" cy="1526765"/>
          </a:xfrm>
          <a:effectLst>
            <a:outerShdw blurRad="50800" dist="101600" dir="5400000" algn="ctr" rotWithShape="0">
              <a:srgbClr val="000000">
                <a:alpha val="14000"/>
              </a:srgbClr>
            </a:outerShdw>
          </a:effectLst>
        </p:grpSpPr>
        <p:sp>
          <p:nvSpPr>
            <p:cNvPr id="25" name="椭圆 24"/>
            <p:cNvSpPr/>
            <p:nvPr/>
          </p:nvSpPr>
          <p:spPr>
            <a:xfrm rot="16200000">
              <a:off x="790365" y="4648448"/>
              <a:ext cx="1526765" cy="1441115"/>
            </a:xfrm>
            <a:prstGeom prst="ellipse">
              <a:avLst/>
            </a:prstGeom>
            <a:gradFill>
              <a:gsLst>
                <a:gs pos="85000">
                  <a:schemeClr val="bg1"/>
                </a:gs>
                <a:gs pos="100000">
                  <a:schemeClr val="bg1"/>
                </a:gs>
              </a:gsLst>
              <a:lin ang="5400000" scaled="0"/>
            </a:gradFill>
            <a:ln w="6350">
              <a:gradFill>
                <a:gsLst>
                  <a:gs pos="91000">
                    <a:srgbClr val="8E1F22">
                      <a:alpha val="0"/>
                    </a:srgbClr>
                  </a:gs>
                  <a:gs pos="100000">
                    <a:srgbClr val="8E1F2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cs typeface="+mn-ea"/>
                <a:sym typeface="+mn-lt"/>
              </a:endParaRPr>
            </a:p>
          </p:txBody>
        </p:sp>
        <p:sp>
          <p:nvSpPr>
            <p:cNvPr id="26" name="椭圆 25"/>
            <p:cNvSpPr/>
            <p:nvPr/>
          </p:nvSpPr>
          <p:spPr bwMode="auto">
            <a:xfrm>
              <a:off x="925519" y="4831518"/>
              <a:ext cx="1308319" cy="1172379"/>
            </a:xfrm>
            <a:prstGeom prst="ellipse">
              <a:avLst/>
            </a:prstGeom>
            <a:solidFill>
              <a:srgbClr val="C00000"/>
            </a:solidFill>
            <a:ln w="12700" cap="flat" cmpd="sng" algn="ctr">
              <a:noFill/>
              <a:prstDash val="solid"/>
              <a:miter lim="800000"/>
            </a:ln>
            <a:effectLst/>
          </p:spPr>
          <p:txBody>
            <a:bodyPr rtlCol="0" anchor="ctr"/>
            <a:lstStyle/>
            <a:p>
              <a:pPr algn="ctr" defTabSz="457200"/>
              <a:endParaRPr lang="zh-CN" altLang="en-US" sz="1400" b="1" kern="0" dirty="0">
                <a:solidFill>
                  <a:prstClr val="white"/>
                </a:solidFill>
                <a:cs typeface="+mn-ea"/>
                <a:sym typeface="+mn-lt"/>
              </a:endParaRPr>
            </a:p>
          </p:txBody>
        </p:sp>
        <p:sp>
          <p:nvSpPr>
            <p:cNvPr id="27" name="文本框 26"/>
            <p:cNvSpPr txBox="1"/>
            <p:nvPr/>
          </p:nvSpPr>
          <p:spPr>
            <a:xfrm>
              <a:off x="958521" y="4961171"/>
              <a:ext cx="1205514" cy="1097076"/>
            </a:xfrm>
            <a:prstGeom prst="rect">
              <a:avLst/>
            </a:prstGeom>
            <a:noFill/>
            <a:ln>
              <a:noFill/>
            </a:ln>
            <a:effectLst/>
          </p:spPr>
          <p:txBody>
            <a:bodyPr wrap="square" rtlCol="0">
              <a:spAutoFit/>
            </a:bodyPr>
            <a:lstStyle>
              <a:defPPr>
                <a:defRPr lang="zh-CN"/>
              </a:defPPr>
              <a:lvl1pPr algn="ctr">
                <a:lnSpc>
                  <a:spcPct val="110000"/>
                </a:lnSpc>
                <a:defRPr sz="2400" i="0" spc="0">
                  <a:ln w="19050">
                    <a:noFill/>
                  </a:ln>
                  <a:gradFill>
                    <a:gsLst>
                      <a:gs pos="100000">
                        <a:srgbClr val="E9BE61"/>
                      </a:gs>
                      <a:gs pos="49000">
                        <a:srgbClr val="FEEFAC"/>
                      </a:gs>
                    </a:gsLst>
                    <a:lin ang="5400000" scaled="0"/>
                  </a:gradFill>
                  <a:effectLst/>
                  <a:latin typeface="思源宋体 CN Heavy" pitchFamily="18" charset="-122"/>
                  <a:ea typeface="思源宋体 CN Heavy" pitchFamily="18" charset="-122"/>
                </a:defRPr>
              </a:lvl1pPr>
            </a:lstStyle>
            <a:p>
              <a:r>
                <a:rPr lang="zh-CN" altLang="en-US" sz="1600" b="1" dirty="0" smtClean="0">
                  <a:latin typeface="+mn-lt"/>
                  <a:ea typeface="+mn-ea"/>
                  <a:cs typeface="+mn-ea"/>
                  <a:sym typeface="+mn-lt"/>
                </a:rPr>
                <a:t>依法做好依申请公开</a:t>
              </a:r>
              <a:r>
                <a:rPr lang="zh-CN" altLang="en-US" sz="2000" b="1" dirty="0" smtClean="0">
                  <a:latin typeface="+mn-lt"/>
                  <a:ea typeface="+mn-ea"/>
                  <a:cs typeface="+mn-ea"/>
                  <a:sym typeface="+mn-lt"/>
                </a:rPr>
                <a:t>。</a:t>
              </a:r>
              <a:endParaRPr lang="zh-CN" altLang="en-US" sz="2000" b="1" dirty="0" smtClean="0">
                <a:latin typeface="+mn-lt"/>
                <a:ea typeface="+mn-ea"/>
                <a:cs typeface="+mn-ea"/>
                <a:sym typeface="+mn-lt"/>
              </a:endParaRPr>
            </a:p>
          </p:txBody>
        </p:sp>
        <p:sp>
          <p:nvSpPr>
            <p:cNvPr id="28" name="箭头: 右 17"/>
            <p:cNvSpPr/>
            <p:nvPr/>
          </p:nvSpPr>
          <p:spPr>
            <a:xfrm>
              <a:off x="2319322" y="5143643"/>
              <a:ext cx="400870" cy="358627"/>
            </a:xfrm>
            <a:prstGeom prst="rightArrow">
              <a:avLst/>
            </a:prstGeom>
            <a:gradFill>
              <a:gsLst>
                <a:gs pos="1000">
                  <a:schemeClr val="bg1">
                    <a:alpha val="0"/>
                  </a:scheme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95746" y="426460"/>
            <a:ext cx="11400508" cy="6005080"/>
          </a:xfrm>
          <a:prstGeom prst="rect">
            <a:avLst/>
          </a:prstGeom>
        </p:spPr>
      </p:pic>
      <p:sp>
        <p:nvSpPr>
          <p:cNvPr id="2" name="文本框 1"/>
          <p:cNvSpPr/>
          <p:nvPr/>
        </p:nvSpPr>
        <p:spPr>
          <a:xfrm>
            <a:off x="1669415" y="1749425"/>
            <a:ext cx="8709660" cy="1322070"/>
          </a:xfrm>
          <a:prstGeom prst="rect">
            <a:avLst/>
          </a:prstGeom>
        </p:spPr>
        <p:txBody>
          <a:bodyPr wrap="square">
            <a:spAutoFit/>
          </a:bodyPr>
          <a:lstStyle/>
          <a:p>
            <a:pPr algn="ctr"/>
            <a:r>
              <a:rPr lang="en-US" altLang="zh-CN" sz="4000" b="1" dirty="0" smtClean="0">
                <a:gradFill>
                  <a:gsLst>
                    <a:gs pos="0">
                      <a:srgbClr val="002060"/>
                    </a:gs>
                    <a:gs pos="100000">
                      <a:srgbClr val="940716"/>
                    </a:gs>
                  </a:gsLst>
                  <a:lin ang="10800000" scaled="0"/>
                </a:gradFill>
                <a:latin typeface="汉仪雅酷黑简" pitchFamily="18" charset="-122"/>
                <a:ea typeface="汉仪雅酷黑简" pitchFamily="18" charset="-122"/>
                <a:cs typeface="+mn-ea"/>
                <a:sym typeface="+mn-lt"/>
              </a:rPr>
              <a:t>四、围绕服务大局加强工作指导监督和组织保障</a:t>
            </a:r>
            <a:endParaRPr lang="en-US" altLang="zh-CN" sz="4000" b="1" dirty="0" smtClean="0">
              <a:gradFill>
                <a:gsLst>
                  <a:gs pos="0">
                    <a:srgbClr val="002060"/>
                  </a:gs>
                  <a:gs pos="100000">
                    <a:srgbClr val="940716"/>
                  </a:gs>
                </a:gsLst>
                <a:lin ang="10800000" scaled="0"/>
              </a:gradFill>
              <a:latin typeface="汉仪雅酷黑简" pitchFamily="18" charset="-122"/>
              <a:ea typeface="汉仪雅酷黑简"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500" advTm="0"/>
    </mc:Choice>
    <mc:Fallback>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上箭头 46"/>
          <p:cNvSpPr/>
          <p:nvPr/>
        </p:nvSpPr>
        <p:spPr>
          <a:xfrm>
            <a:off x="5540117" y="2613498"/>
            <a:ext cx="956603" cy="2852781"/>
          </a:xfrm>
          <a:prstGeom prst="upArrow">
            <a:avLst/>
          </a:prstGeom>
          <a:solidFill>
            <a:schemeClr val="accent1"/>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0" name="任意多边形 47"/>
          <p:cNvSpPr/>
          <p:nvPr/>
        </p:nvSpPr>
        <p:spPr>
          <a:xfrm>
            <a:off x="5887547" y="4905237"/>
            <a:ext cx="261743" cy="1800"/>
          </a:xfrm>
          <a:custGeom>
            <a:avLst/>
            <a:gdLst>
              <a:gd name="connsiteX0" fmla="*/ 0 w 261743"/>
              <a:gd name="connsiteY0" fmla="*/ 0 h 1800"/>
              <a:gd name="connsiteX1" fmla="*/ 243568 w 261743"/>
              <a:gd name="connsiteY1" fmla="*/ 1469 h 1800"/>
              <a:gd name="connsiteX2" fmla="*/ 261743 w 261743"/>
              <a:gd name="connsiteY2" fmla="*/ 1800 h 1800"/>
              <a:gd name="connsiteX3" fmla="*/ 0 w 261743"/>
              <a:gd name="connsiteY3" fmla="*/ 0 h 1800"/>
            </a:gdLst>
            <a:ahLst/>
            <a:cxnLst>
              <a:cxn ang="0">
                <a:pos x="connsiteX0" y="connsiteY0"/>
              </a:cxn>
              <a:cxn ang="0">
                <a:pos x="connsiteX1" y="connsiteY1"/>
              </a:cxn>
              <a:cxn ang="0">
                <a:pos x="connsiteX2" y="connsiteY2"/>
              </a:cxn>
              <a:cxn ang="0">
                <a:pos x="connsiteX3" y="connsiteY3"/>
              </a:cxn>
            </a:cxnLst>
            <a:rect l="l" t="t" r="r" b="b"/>
            <a:pathLst>
              <a:path w="261743" h="1800">
                <a:moveTo>
                  <a:pt x="0" y="0"/>
                </a:moveTo>
                <a:lnTo>
                  <a:pt x="243568" y="1469"/>
                </a:lnTo>
                <a:lnTo>
                  <a:pt x="261743" y="1800"/>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1" name="任意多边形 50"/>
          <p:cNvSpPr/>
          <p:nvPr/>
        </p:nvSpPr>
        <p:spPr>
          <a:xfrm>
            <a:off x="5887554" y="4905237"/>
            <a:ext cx="261727" cy="1800"/>
          </a:xfrm>
          <a:custGeom>
            <a:avLst/>
            <a:gdLst>
              <a:gd name="connsiteX0" fmla="*/ 261726 w 261726"/>
              <a:gd name="connsiteY0" fmla="*/ 0 h 1800"/>
              <a:gd name="connsiteX1" fmla="*/ 0 w 261726"/>
              <a:gd name="connsiteY1" fmla="*/ 1800 h 1800"/>
              <a:gd name="connsiteX2" fmla="*/ 18174 w 261726"/>
              <a:gd name="connsiteY2" fmla="*/ 1469 h 1800"/>
              <a:gd name="connsiteX3" fmla="*/ 261726 w 261726"/>
              <a:gd name="connsiteY3" fmla="*/ 0 h 1800"/>
            </a:gdLst>
            <a:ahLst/>
            <a:cxnLst>
              <a:cxn ang="0">
                <a:pos x="connsiteX0" y="connsiteY0"/>
              </a:cxn>
              <a:cxn ang="0">
                <a:pos x="connsiteX1" y="connsiteY1"/>
              </a:cxn>
              <a:cxn ang="0">
                <a:pos x="connsiteX2" y="connsiteY2"/>
              </a:cxn>
              <a:cxn ang="0">
                <a:pos x="connsiteX3" y="connsiteY3"/>
              </a:cxn>
            </a:cxnLst>
            <a:rect l="l" t="t" r="r" b="b"/>
            <a:pathLst>
              <a:path w="261726" h="1800">
                <a:moveTo>
                  <a:pt x="261726" y="0"/>
                </a:moveTo>
                <a:lnTo>
                  <a:pt x="0" y="1800"/>
                </a:lnTo>
                <a:lnTo>
                  <a:pt x="18174" y="1469"/>
                </a:lnTo>
                <a:lnTo>
                  <a:pt x="261726"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2" name="任意多边形 59"/>
          <p:cNvSpPr/>
          <p:nvPr/>
        </p:nvSpPr>
        <p:spPr>
          <a:xfrm>
            <a:off x="3190810" y="4907037"/>
            <a:ext cx="5655215" cy="673443"/>
          </a:xfrm>
          <a:custGeom>
            <a:avLst/>
            <a:gdLst>
              <a:gd name="connsiteX0" fmla="*/ 2564692 w 5655214"/>
              <a:gd name="connsiteY0" fmla="*/ 0 h 673443"/>
              <a:gd name="connsiteX1" fmla="*/ 2345194 w 5655214"/>
              <a:gd name="connsiteY1" fmla="*/ 4000 h 673443"/>
              <a:gd name="connsiteX2" fmla="*/ 433914 w 5655214"/>
              <a:gd name="connsiteY2" fmla="*/ 284007 h 673443"/>
              <a:gd name="connsiteX3" fmla="*/ 2827607 w 5655214"/>
              <a:gd name="connsiteY3" fmla="*/ 569821 h 673443"/>
              <a:gd name="connsiteX4" fmla="*/ 5221300 w 5655214"/>
              <a:gd name="connsiteY4" fmla="*/ 284007 h 673443"/>
              <a:gd name="connsiteX5" fmla="*/ 3310020 w 5655214"/>
              <a:gd name="connsiteY5" fmla="*/ 4000 h 673443"/>
              <a:gd name="connsiteX6" fmla="*/ 3090523 w 5655214"/>
              <a:gd name="connsiteY6" fmla="*/ 0 h 673443"/>
              <a:gd name="connsiteX7" fmla="*/ 3138249 w 5655214"/>
              <a:gd name="connsiteY7" fmla="*/ 329 h 673443"/>
              <a:gd name="connsiteX8" fmla="*/ 3212934 w 5655214"/>
              <a:gd name="connsiteY8" fmla="*/ 1689 h 673443"/>
              <a:gd name="connsiteX9" fmla="*/ 3445094 w 5655214"/>
              <a:gd name="connsiteY9" fmla="*/ 6514 h 673443"/>
              <a:gd name="connsiteX10" fmla="*/ 3517420 w 5655214"/>
              <a:gd name="connsiteY10" fmla="*/ 8735 h 673443"/>
              <a:gd name="connsiteX11" fmla="*/ 3743551 w 5655214"/>
              <a:gd name="connsiteY11" fmla="*/ 16654 h 673443"/>
              <a:gd name="connsiteX12" fmla="*/ 3809994 w 5655214"/>
              <a:gd name="connsiteY12" fmla="*/ 19558 h 673443"/>
              <a:gd name="connsiteX13" fmla="*/ 4022798 w 5655214"/>
              <a:gd name="connsiteY13" fmla="*/ 30164 h 673443"/>
              <a:gd name="connsiteX14" fmla="*/ 4100377 w 5655214"/>
              <a:gd name="connsiteY14" fmla="*/ 34627 h 673443"/>
              <a:gd name="connsiteX15" fmla="*/ 4262902 w 5655214"/>
              <a:gd name="connsiteY15" fmla="*/ 45289 h 673443"/>
              <a:gd name="connsiteX16" fmla="*/ 4392266 w 5655214"/>
              <a:gd name="connsiteY16" fmla="*/ 54673 h 673443"/>
              <a:gd name="connsiteX17" fmla="*/ 4433897 w 5655214"/>
              <a:gd name="connsiteY17" fmla="*/ 58117 h 673443"/>
              <a:gd name="connsiteX18" fmla="*/ 4626228 w 5655214"/>
              <a:gd name="connsiteY18" fmla="*/ 75290 h 673443"/>
              <a:gd name="connsiteX19" fmla="*/ 5655214 w 5655214"/>
              <a:gd name="connsiteY19" fmla="*/ 335818 h 673443"/>
              <a:gd name="connsiteX20" fmla="*/ 2827607 w 5655214"/>
              <a:gd name="connsiteY20" fmla="*/ 673443 h 673443"/>
              <a:gd name="connsiteX21" fmla="*/ 0 w 5655214"/>
              <a:gd name="connsiteY21" fmla="*/ 335818 h 673443"/>
              <a:gd name="connsiteX22" fmla="*/ 1028986 w 5655214"/>
              <a:gd name="connsiteY22" fmla="*/ 75290 h 673443"/>
              <a:gd name="connsiteX23" fmla="*/ 1221343 w 5655214"/>
              <a:gd name="connsiteY23" fmla="*/ 58115 h 673443"/>
              <a:gd name="connsiteX24" fmla="*/ 1262932 w 5655214"/>
              <a:gd name="connsiteY24" fmla="*/ 54674 h 673443"/>
              <a:gd name="connsiteX25" fmla="*/ 1392331 w 5655214"/>
              <a:gd name="connsiteY25" fmla="*/ 45288 h 673443"/>
              <a:gd name="connsiteX26" fmla="*/ 1554821 w 5655214"/>
              <a:gd name="connsiteY26" fmla="*/ 34628 h 673443"/>
              <a:gd name="connsiteX27" fmla="*/ 1632430 w 5655214"/>
              <a:gd name="connsiteY27" fmla="*/ 30164 h 673443"/>
              <a:gd name="connsiteX28" fmla="*/ 1845204 w 5655214"/>
              <a:gd name="connsiteY28" fmla="*/ 19558 h 673443"/>
              <a:gd name="connsiteX29" fmla="*/ 1911672 w 5655214"/>
              <a:gd name="connsiteY29" fmla="*/ 16654 h 673443"/>
              <a:gd name="connsiteX30" fmla="*/ 2137778 w 5655214"/>
              <a:gd name="connsiteY30" fmla="*/ 8736 h 673443"/>
              <a:gd name="connsiteX31" fmla="*/ 2210125 w 5655214"/>
              <a:gd name="connsiteY31" fmla="*/ 6514 h 673443"/>
              <a:gd name="connsiteX32" fmla="*/ 2442264 w 5655214"/>
              <a:gd name="connsiteY32" fmla="*/ 1690 h 673443"/>
              <a:gd name="connsiteX33" fmla="*/ 2516967 w 5655214"/>
              <a:gd name="connsiteY33" fmla="*/ 329 h 673443"/>
              <a:gd name="connsiteX34" fmla="*/ 2564692 w 5655214"/>
              <a:gd name="connsiteY34" fmla="*/ 0 h 67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55214" h="673443">
                <a:moveTo>
                  <a:pt x="2564692" y="0"/>
                </a:moveTo>
                <a:lnTo>
                  <a:pt x="2345194" y="4000"/>
                </a:lnTo>
                <a:cubicBezTo>
                  <a:pt x="1254429" y="30651"/>
                  <a:pt x="433914" y="145888"/>
                  <a:pt x="433914" y="284007"/>
                </a:cubicBezTo>
                <a:cubicBezTo>
                  <a:pt x="433914" y="441858"/>
                  <a:pt x="1505607" y="569821"/>
                  <a:pt x="2827607" y="569821"/>
                </a:cubicBezTo>
                <a:cubicBezTo>
                  <a:pt x="4149607" y="569821"/>
                  <a:pt x="5221300" y="441858"/>
                  <a:pt x="5221300" y="284007"/>
                </a:cubicBezTo>
                <a:cubicBezTo>
                  <a:pt x="5221300" y="145888"/>
                  <a:pt x="4400785" y="30651"/>
                  <a:pt x="3310020" y="4000"/>
                </a:cubicBezTo>
                <a:lnTo>
                  <a:pt x="3090523" y="0"/>
                </a:lnTo>
                <a:lnTo>
                  <a:pt x="3138249" y="329"/>
                </a:lnTo>
                <a:lnTo>
                  <a:pt x="3212934" y="1689"/>
                </a:lnTo>
                <a:lnTo>
                  <a:pt x="3445094" y="6514"/>
                </a:lnTo>
                <a:lnTo>
                  <a:pt x="3517420" y="8735"/>
                </a:lnTo>
                <a:lnTo>
                  <a:pt x="3743551" y="16654"/>
                </a:lnTo>
                <a:lnTo>
                  <a:pt x="3809994" y="19558"/>
                </a:lnTo>
                <a:lnTo>
                  <a:pt x="4022798" y="30164"/>
                </a:lnTo>
                <a:lnTo>
                  <a:pt x="4100377" y="34627"/>
                </a:lnTo>
                <a:lnTo>
                  <a:pt x="4262902" y="45289"/>
                </a:lnTo>
                <a:lnTo>
                  <a:pt x="4392266" y="54673"/>
                </a:lnTo>
                <a:lnTo>
                  <a:pt x="4433897" y="58117"/>
                </a:lnTo>
                <a:lnTo>
                  <a:pt x="4626228" y="75290"/>
                </a:lnTo>
                <a:cubicBezTo>
                  <a:pt x="5254656" y="137216"/>
                  <a:pt x="5655214" y="230932"/>
                  <a:pt x="5655214" y="335818"/>
                </a:cubicBezTo>
                <a:cubicBezTo>
                  <a:pt x="5655214" y="522283"/>
                  <a:pt x="4389251" y="673443"/>
                  <a:pt x="2827607" y="673443"/>
                </a:cubicBezTo>
                <a:cubicBezTo>
                  <a:pt x="1265963" y="673443"/>
                  <a:pt x="0" y="522283"/>
                  <a:pt x="0" y="335818"/>
                </a:cubicBezTo>
                <a:cubicBezTo>
                  <a:pt x="0" y="230932"/>
                  <a:pt x="400558" y="137216"/>
                  <a:pt x="1028986" y="75290"/>
                </a:cubicBezTo>
                <a:lnTo>
                  <a:pt x="1221343" y="58115"/>
                </a:lnTo>
                <a:lnTo>
                  <a:pt x="1262932" y="54674"/>
                </a:lnTo>
                <a:lnTo>
                  <a:pt x="1392331" y="45288"/>
                </a:lnTo>
                <a:lnTo>
                  <a:pt x="1554821" y="34628"/>
                </a:lnTo>
                <a:lnTo>
                  <a:pt x="1632430" y="30164"/>
                </a:lnTo>
                <a:lnTo>
                  <a:pt x="1845204" y="19558"/>
                </a:lnTo>
                <a:lnTo>
                  <a:pt x="1911672" y="16654"/>
                </a:lnTo>
                <a:lnTo>
                  <a:pt x="2137778" y="8736"/>
                </a:lnTo>
                <a:lnTo>
                  <a:pt x="2210125" y="6514"/>
                </a:lnTo>
                <a:lnTo>
                  <a:pt x="2442264" y="1690"/>
                </a:lnTo>
                <a:lnTo>
                  <a:pt x="2516967" y="329"/>
                </a:lnTo>
                <a:lnTo>
                  <a:pt x="2564692" y="0"/>
                </a:lnTo>
                <a:close/>
              </a:path>
            </a:pathLst>
          </a:custGeom>
          <a:noFill/>
          <a:ln w="28575" cap="flat" cmpd="sng" algn="ctr">
            <a:noFill/>
            <a:prstDash val="solid"/>
            <a:miter lim="800000"/>
          </a:ln>
          <a:effectLst/>
        </p:spPr>
        <p:txBody>
          <a:bodyPr rtlCol="0" anchor="ctr"/>
          <a:lstStyle/>
          <a:p>
            <a:pPr algn="ctr">
              <a:defRPr/>
            </a:pPr>
            <a:endParaRPr lang="zh-CN" altLang="en-US" sz="3600" kern="0" dirty="0">
              <a:solidFill>
                <a:srgbClr val="404040"/>
              </a:solidFill>
              <a:effectLst>
                <a:outerShdw blurRad="38100" dist="38100" dir="2700000" algn="tl">
                  <a:srgbClr val="000000">
                    <a:alpha val="43137"/>
                  </a:srgbClr>
                </a:outerShdw>
              </a:effectLst>
              <a:cs typeface="+mn-ea"/>
              <a:sym typeface="+mn-lt"/>
            </a:endParaRPr>
          </a:p>
        </p:txBody>
      </p:sp>
      <p:sp>
        <p:nvSpPr>
          <p:cNvPr id="13" name="任意多边形 66"/>
          <p:cNvSpPr/>
          <p:nvPr/>
        </p:nvSpPr>
        <p:spPr>
          <a:xfrm>
            <a:off x="3624724" y="4905229"/>
            <a:ext cx="4787387" cy="571628"/>
          </a:xfrm>
          <a:custGeom>
            <a:avLst/>
            <a:gdLst>
              <a:gd name="connsiteX0" fmla="*/ 2393693 w 4787386"/>
              <a:gd name="connsiteY0" fmla="*/ 0 h 571628"/>
              <a:gd name="connsiteX1" fmla="*/ 2394866 w 4787386"/>
              <a:gd name="connsiteY1" fmla="*/ 7 h 571628"/>
              <a:gd name="connsiteX2" fmla="*/ 2656609 w 4787386"/>
              <a:gd name="connsiteY2" fmla="*/ 1807 h 571628"/>
              <a:gd name="connsiteX3" fmla="*/ 2876106 w 4787386"/>
              <a:gd name="connsiteY3" fmla="*/ 5807 h 571628"/>
              <a:gd name="connsiteX4" fmla="*/ 4787386 w 4787386"/>
              <a:gd name="connsiteY4" fmla="*/ 285814 h 571628"/>
              <a:gd name="connsiteX5" fmla="*/ 2393693 w 4787386"/>
              <a:gd name="connsiteY5" fmla="*/ 571628 h 571628"/>
              <a:gd name="connsiteX6" fmla="*/ 0 w 4787386"/>
              <a:gd name="connsiteY6" fmla="*/ 285814 h 571628"/>
              <a:gd name="connsiteX7" fmla="*/ 1911280 w 4787386"/>
              <a:gd name="connsiteY7" fmla="*/ 5807 h 571628"/>
              <a:gd name="connsiteX8" fmla="*/ 2130778 w 4787386"/>
              <a:gd name="connsiteY8" fmla="*/ 1807 h 571628"/>
              <a:gd name="connsiteX9" fmla="*/ 2392504 w 4787386"/>
              <a:gd name="connsiteY9" fmla="*/ 7 h 571628"/>
              <a:gd name="connsiteX10" fmla="*/ 2393691 w 4787386"/>
              <a:gd name="connsiteY10" fmla="*/ 0 h 571628"/>
              <a:gd name="connsiteX11" fmla="*/ 2071244 w 4787386"/>
              <a:gd name="connsiteY11" fmla="*/ 3881 h 571628"/>
              <a:gd name="connsiteX12" fmla="*/ 793732 w 4787386"/>
              <a:gd name="connsiteY12" fmla="*/ 191040 h 571628"/>
              <a:gd name="connsiteX13" fmla="*/ 2393692 w 4787386"/>
              <a:gd name="connsiteY13" fmla="*/ 382080 h 571628"/>
              <a:gd name="connsiteX14" fmla="*/ 3993652 w 4787386"/>
              <a:gd name="connsiteY14" fmla="*/ 191040 h 571628"/>
              <a:gd name="connsiteX15" fmla="*/ 2716140 w 4787386"/>
              <a:gd name="connsiteY15" fmla="*/ 3881 h 571628"/>
              <a:gd name="connsiteX16" fmla="*/ 2393693 w 4787386"/>
              <a:gd name="connsiteY16" fmla="*/ 0 h 571628"/>
              <a:gd name="connsiteX17" fmla="*/ 2393693 w 4787386"/>
              <a:gd name="connsiteY17" fmla="*/ 0 h 5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386" h="571628">
                <a:moveTo>
                  <a:pt x="2393693" y="0"/>
                </a:moveTo>
                <a:lnTo>
                  <a:pt x="2394866" y="7"/>
                </a:lnTo>
                <a:lnTo>
                  <a:pt x="2656609" y="1807"/>
                </a:lnTo>
                <a:lnTo>
                  <a:pt x="2876106" y="5807"/>
                </a:lnTo>
                <a:cubicBezTo>
                  <a:pt x="3966871" y="32458"/>
                  <a:pt x="4787386" y="147695"/>
                  <a:pt x="4787386" y="285814"/>
                </a:cubicBezTo>
                <a:cubicBezTo>
                  <a:pt x="4787386" y="443665"/>
                  <a:pt x="3715693" y="571628"/>
                  <a:pt x="2393693" y="571628"/>
                </a:cubicBezTo>
                <a:cubicBezTo>
                  <a:pt x="1071693" y="571628"/>
                  <a:pt x="0" y="443665"/>
                  <a:pt x="0" y="285814"/>
                </a:cubicBezTo>
                <a:cubicBezTo>
                  <a:pt x="0" y="147695"/>
                  <a:pt x="820515" y="32458"/>
                  <a:pt x="1911280" y="5807"/>
                </a:cubicBezTo>
                <a:lnTo>
                  <a:pt x="2130778" y="1807"/>
                </a:lnTo>
                <a:lnTo>
                  <a:pt x="2392504" y="7"/>
                </a:lnTo>
                <a:lnTo>
                  <a:pt x="2393691" y="0"/>
                </a:lnTo>
                <a:lnTo>
                  <a:pt x="2071244" y="3881"/>
                </a:lnTo>
                <a:cubicBezTo>
                  <a:pt x="1342169" y="21695"/>
                  <a:pt x="793732" y="98721"/>
                  <a:pt x="793732" y="191040"/>
                </a:cubicBezTo>
                <a:cubicBezTo>
                  <a:pt x="793732" y="296548"/>
                  <a:pt x="1510058" y="382080"/>
                  <a:pt x="2393692" y="382080"/>
                </a:cubicBezTo>
                <a:cubicBezTo>
                  <a:pt x="3277326" y="382080"/>
                  <a:pt x="3993652" y="296548"/>
                  <a:pt x="3993652" y="191040"/>
                </a:cubicBezTo>
                <a:cubicBezTo>
                  <a:pt x="3993652" y="98721"/>
                  <a:pt x="3445215" y="21695"/>
                  <a:pt x="2716140" y="3881"/>
                </a:cubicBezTo>
                <a:lnTo>
                  <a:pt x="2393693" y="0"/>
                </a:lnTo>
                <a:lnTo>
                  <a:pt x="2393693" y="0"/>
                </a:lnTo>
                <a:close/>
              </a:path>
            </a:pathLst>
          </a:custGeom>
          <a:solidFill>
            <a:srgbClr val="223548">
              <a:alpha val="80000"/>
            </a:srgbClr>
          </a:solidFill>
          <a:ln w="28575" cap="flat" cmpd="sng" algn="ctr">
            <a:noFill/>
            <a:prstDash val="solid"/>
            <a:miter lim="800000"/>
          </a:ln>
          <a:effectLst/>
        </p:spPr>
        <p:txBody>
          <a:bodyPr rtlCol="0" anchor="ctr"/>
          <a:lstStyle/>
          <a:p>
            <a:pPr algn="ctr">
              <a:defRPr/>
            </a:pPr>
            <a:endParaRPr lang="zh-CN" altLang="en-US" sz="3600" kern="0" dirty="0">
              <a:solidFill>
                <a:srgbClr val="404040"/>
              </a:solidFill>
              <a:effectLst>
                <a:outerShdw blurRad="38100" dist="38100" dir="2700000" algn="tl">
                  <a:srgbClr val="000000">
                    <a:alpha val="43137"/>
                  </a:srgbClr>
                </a:outerShdw>
              </a:effectLst>
              <a:cs typeface="+mn-ea"/>
              <a:sym typeface="+mn-lt"/>
            </a:endParaRPr>
          </a:p>
        </p:txBody>
      </p:sp>
      <p:sp>
        <p:nvSpPr>
          <p:cNvPr id="14" name="任意多边形 79"/>
          <p:cNvSpPr/>
          <p:nvPr/>
        </p:nvSpPr>
        <p:spPr>
          <a:xfrm>
            <a:off x="5863683" y="4905239"/>
            <a:ext cx="309471" cy="2129"/>
          </a:xfrm>
          <a:custGeom>
            <a:avLst/>
            <a:gdLst>
              <a:gd name="connsiteX0" fmla="*/ 0 w 309471"/>
              <a:gd name="connsiteY0" fmla="*/ 0 h 2129"/>
              <a:gd name="connsiteX1" fmla="*/ 287935 w 309471"/>
              <a:gd name="connsiteY1" fmla="*/ 1736 h 2129"/>
              <a:gd name="connsiteX2" fmla="*/ 309471 w 309471"/>
              <a:gd name="connsiteY2" fmla="*/ 2129 h 2129"/>
              <a:gd name="connsiteX3" fmla="*/ 261745 w 309471"/>
              <a:gd name="connsiteY3" fmla="*/ 1800 h 2129"/>
              <a:gd name="connsiteX4" fmla="*/ 243570 w 309471"/>
              <a:gd name="connsiteY4" fmla="*/ 1469 h 2129"/>
              <a:gd name="connsiteX5" fmla="*/ 2 w 309471"/>
              <a:gd name="connsiteY5" fmla="*/ 0 h 2129"/>
              <a:gd name="connsiteX6" fmla="*/ 0 w 309471"/>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1" h="2129">
                <a:moveTo>
                  <a:pt x="0" y="0"/>
                </a:moveTo>
                <a:lnTo>
                  <a:pt x="287935" y="1736"/>
                </a:lnTo>
                <a:lnTo>
                  <a:pt x="309471" y="2129"/>
                </a:lnTo>
                <a:lnTo>
                  <a:pt x="261745" y="1800"/>
                </a:lnTo>
                <a:lnTo>
                  <a:pt x="243570" y="1469"/>
                </a:lnTo>
                <a:lnTo>
                  <a:pt x="2" y="0"/>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5" name="任意多边形 80"/>
          <p:cNvSpPr/>
          <p:nvPr/>
        </p:nvSpPr>
        <p:spPr>
          <a:xfrm>
            <a:off x="5863690" y="4905239"/>
            <a:ext cx="309455" cy="2129"/>
          </a:xfrm>
          <a:custGeom>
            <a:avLst/>
            <a:gdLst>
              <a:gd name="connsiteX0" fmla="*/ 309454 w 309454"/>
              <a:gd name="connsiteY0" fmla="*/ 0 h 2129"/>
              <a:gd name="connsiteX1" fmla="*/ 309451 w 309454"/>
              <a:gd name="connsiteY1" fmla="*/ 0 h 2129"/>
              <a:gd name="connsiteX2" fmla="*/ 65899 w 309454"/>
              <a:gd name="connsiteY2" fmla="*/ 1469 h 2129"/>
              <a:gd name="connsiteX3" fmla="*/ 47725 w 309454"/>
              <a:gd name="connsiteY3" fmla="*/ 1800 h 2129"/>
              <a:gd name="connsiteX4" fmla="*/ 0 w 309454"/>
              <a:gd name="connsiteY4" fmla="*/ 2129 h 2129"/>
              <a:gd name="connsiteX5" fmla="*/ 21534 w 309454"/>
              <a:gd name="connsiteY5" fmla="*/ 1736 h 2129"/>
              <a:gd name="connsiteX6" fmla="*/ 309454 w 309454"/>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54" h="2129">
                <a:moveTo>
                  <a:pt x="309454" y="0"/>
                </a:moveTo>
                <a:lnTo>
                  <a:pt x="309451" y="0"/>
                </a:lnTo>
                <a:lnTo>
                  <a:pt x="65899" y="1469"/>
                </a:lnTo>
                <a:lnTo>
                  <a:pt x="47725" y="1800"/>
                </a:lnTo>
                <a:lnTo>
                  <a:pt x="0" y="2129"/>
                </a:lnTo>
                <a:lnTo>
                  <a:pt x="21534" y="1736"/>
                </a:lnTo>
                <a:lnTo>
                  <a:pt x="309454"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6" name="任意多边形 81"/>
          <p:cNvSpPr/>
          <p:nvPr/>
        </p:nvSpPr>
        <p:spPr>
          <a:xfrm>
            <a:off x="5981067" y="4907367"/>
            <a:ext cx="74703" cy="1361"/>
          </a:xfrm>
          <a:custGeom>
            <a:avLst/>
            <a:gdLst>
              <a:gd name="connsiteX0" fmla="*/ 74703 w 74703"/>
              <a:gd name="connsiteY0" fmla="*/ 0 h 1361"/>
              <a:gd name="connsiteX1" fmla="*/ 0 w 74703"/>
              <a:gd name="connsiteY1" fmla="*/ 1361 h 1361"/>
              <a:gd name="connsiteX2" fmla="*/ 60948 w 74703"/>
              <a:gd name="connsiteY2" fmla="*/ 94 h 1361"/>
              <a:gd name="connsiteX3" fmla="*/ 74703 w 74703"/>
              <a:gd name="connsiteY3" fmla="*/ 0 h 1361"/>
            </a:gdLst>
            <a:ahLst/>
            <a:cxnLst>
              <a:cxn ang="0">
                <a:pos x="connsiteX0" y="connsiteY0"/>
              </a:cxn>
              <a:cxn ang="0">
                <a:pos x="connsiteX1" y="connsiteY1"/>
              </a:cxn>
              <a:cxn ang="0">
                <a:pos x="connsiteX2" y="connsiteY2"/>
              </a:cxn>
              <a:cxn ang="0">
                <a:pos x="connsiteX3" y="connsiteY3"/>
              </a:cxn>
            </a:cxnLst>
            <a:rect l="l" t="t" r="r" b="b"/>
            <a:pathLst>
              <a:path w="74703" h="1361">
                <a:moveTo>
                  <a:pt x="74703" y="0"/>
                </a:moveTo>
                <a:lnTo>
                  <a:pt x="0" y="1361"/>
                </a:lnTo>
                <a:lnTo>
                  <a:pt x="60948" y="94"/>
                </a:lnTo>
                <a:lnTo>
                  <a:pt x="74703"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7" name="任意多边形 82"/>
          <p:cNvSpPr/>
          <p:nvPr/>
        </p:nvSpPr>
        <p:spPr>
          <a:xfrm>
            <a:off x="5981076" y="4907365"/>
            <a:ext cx="74685" cy="1360"/>
          </a:xfrm>
          <a:custGeom>
            <a:avLst/>
            <a:gdLst>
              <a:gd name="connsiteX0" fmla="*/ 0 w 74685"/>
              <a:gd name="connsiteY0" fmla="*/ 0 h 1360"/>
              <a:gd name="connsiteX1" fmla="*/ 13751 w 74685"/>
              <a:gd name="connsiteY1" fmla="*/ 94 h 1360"/>
              <a:gd name="connsiteX2" fmla="*/ 74685 w 74685"/>
              <a:gd name="connsiteY2" fmla="*/ 1360 h 1360"/>
              <a:gd name="connsiteX3" fmla="*/ 0 w 74685"/>
              <a:gd name="connsiteY3" fmla="*/ 0 h 1360"/>
            </a:gdLst>
            <a:ahLst/>
            <a:cxnLst>
              <a:cxn ang="0">
                <a:pos x="connsiteX0" y="connsiteY0"/>
              </a:cxn>
              <a:cxn ang="0">
                <a:pos x="connsiteX1" y="connsiteY1"/>
              </a:cxn>
              <a:cxn ang="0">
                <a:pos x="connsiteX2" y="connsiteY2"/>
              </a:cxn>
              <a:cxn ang="0">
                <a:pos x="connsiteX3" y="connsiteY3"/>
              </a:cxn>
            </a:cxnLst>
            <a:rect l="l" t="t" r="r" b="b"/>
            <a:pathLst>
              <a:path w="74685" h="1360">
                <a:moveTo>
                  <a:pt x="0" y="0"/>
                </a:moveTo>
                <a:lnTo>
                  <a:pt x="13751" y="94"/>
                </a:lnTo>
                <a:lnTo>
                  <a:pt x="74685" y="1360"/>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8" name="任意多边形 83"/>
          <p:cNvSpPr/>
          <p:nvPr/>
        </p:nvSpPr>
        <p:spPr>
          <a:xfrm>
            <a:off x="5902337" y="4908727"/>
            <a:ext cx="232160" cy="4825"/>
          </a:xfrm>
          <a:custGeom>
            <a:avLst/>
            <a:gdLst>
              <a:gd name="connsiteX0" fmla="*/ 0 w 232160"/>
              <a:gd name="connsiteY0" fmla="*/ 0 h 4825"/>
              <a:gd name="connsiteX1" fmla="*/ 184534 w 232160"/>
              <a:gd name="connsiteY1" fmla="*/ 3363 h 4825"/>
              <a:gd name="connsiteX2" fmla="*/ 232160 w 232160"/>
              <a:gd name="connsiteY2" fmla="*/ 4825 h 4825"/>
              <a:gd name="connsiteX3" fmla="*/ 0 w 232160"/>
              <a:gd name="connsiteY3" fmla="*/ 0 h 4825"/>
            </a:gdLst>
            <a:ahLst/>
            <a:cxnLst>
              <a:cxn ang="0">
                <a:pos x="connsiteX0" y="connsiteY0"/>
              </a:cxn>
              <a:cxn ang="0">
                <a:pos x="connsiteX1" y="connsiteY1"/>
              </a:cxn>
              <a:cxn ang="0">
                <a:pos x="connsiteX2" y="connsiteY2"/>
              </a:cxn>
              <a:cxn ang="0">
                <a:pos x="connsiteX3" y="connsiteY3"/>
              </a:cxn>
            </a:cxnLst>
            <a:rect l="l" t="t" r="r" b="b"/>
            <a:pathLst>
              <a:path w="232160" h="4825">
                <a:moveTo>
                  <a:pt x="0" y="0"/>
                </a:moveTo>
                <a:lnTo>
                  <a:pt x="184534" y="3363"/>
                </a:lnTo>
                <a:lnTo>
                  <a:pt x="232160" y="4825"/>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19" name="任意多边形 84"/>
          <p:cNvSpPr/>
          <p:nvPr/>
        </p:nvSpPr>
        <p:spPr>
          <a:xfrm>
            <a:off x="5902349" y="4908726"/>
            <a:ext cx="232139" cy="4824"/>
          </a:xfrm>
          <a:custGeom>
            <a:avLst/>
            <a:gdLst>
              <a:gd name="connsiteX0" fmla="*/ 232139 w 232139"/>
              <a:gd name="connsiteY0" fmla="*/ 0 h 4824"/>
              <a:gd name="connsiteX1" fmla="*/ 0 w 232139"/>
              <a:gd name="connsiteY1" fmla="*/ 4824 h 4824"/>
              <a:gd name="connsiteX2" fmla="*/ 47621 w 232139"/>
              <a:gd name="connsiteY2" fmla="*/ 3362 h 4824"/>
              <a:gd name="connsiteX3" fmla="*/ 232139 w 232139"/>
              <a:gd name="connsiteY3" fmla="*/ 0 h 4824"/>
            </a:gdLst>
            <a:ahLst/>
            <a:cxnLst>
              <a:cxn ang="0">
                <a:pos x="connsiteX0" y="connsiteY0"/>
              </a:cxn>
              <a:cxn ang="0">
                <a:pos x="connsiteX1" y="connsiteY1"/>
              </a:cxn>
              <a:cxn ang="0">
                <a:pos x="connsiteX2" y="connsiteY2"/>
              </a:cxn>
              <a:cxn ang="0">
                <a:pos x="connsiteX3" y="connsiteY3"/>
              </a:cxn>
            </a:cxnLst>
            <a:rect l="l" t="t" r="r" b="b"/>
            <a:pathLst>
              <a:path w="232139" h="4824">
                <a:moveTo>
                  <a:pt x="232139" y="0"/>
                </a:moveTo>
                <a:lnTo>
                  <a:pt x="0" y="4824"/>
                </a:lnTo>
                <a:lnTo>
                  <a:pt x="47621" y="3362"/>
                </a:lnTo>
                <a:lnTo>
                  <a:pt x="232139"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0" name="任意多边形 85"/>
          <p:cNvSpPr/>
          <p:nvPr/>
        </p:nvSpPr>
        <p:spPr>
          <a:xfrm>
            <a:off x="5982245" y="4913551"/>
            <a:ext cx="72347" cy="2223"/>
          </a:xfrm>
          <a:custGeom>
            <a:avLst/>
            <a:gdLst>
              <a:gd name="connsiteX0" fmla="*/ 72347 w 72347"/>
              <a:gd name="connsiteY0" fmla="*/ 0 h 2222"/>
              <a:gd name="connsiteX1" fmla="*/ 0 w 72347"/>
              <a:gd name="connsiteY1" fmla="*/ 2222 h 2222"/>
              <a:gd name="connsiteX2" fmla="*/ 50411 w 72347"/>
              <a:gd name="connsiteY2" fmla="*/ 456 h 2222"/>
              <a:gd name="connsiteX3" fmla="*/ 72347 w 72347"/>
              <a:gd name="connsiteY3" fmla="*/ 0 h 2222"/>
            </a:gdLst>
            <a:ahLst/>
            <a:cxnLst>
              <a:cxn ang="0">
                <a:pos x="connsiteX0" y="connsiteY0"/>
              </a:cxn>
              <a:cxn ang="0">
                <a:pos x="connsiteX1" y="connsiteY1"/>
              </a:cxn>
              <a:cxn ang="0">
                <a:pos x="connsiteX2" y="connsiteY2"/>
              </a:cxn>
              <a:cxn ang="0">
                <a:pos x="connsiteX3" y="connsiteY3"/>
              </a:cxn>
            </a:cxnLst>
            <a:rect l="l" t="t" r="r" b="b"/>
            <a:pathLst>
              <a:path w="72347" h="2222">
                <a:moveTo>
                  <a:pt x="72347" y="0"/>
                </a:moveTo>
                <a:lnTo>
                  <a:pt x="0" y="2222"/>
                </a:lnTo>
                <a:lnTo>
                  <a:pt x="50411" y="456"/>
                </a:lnTo>
                <a:lnTo>
                  <a:pt x="72347"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1" name="任意多边形 86"/>
          <p:cNvSpPr/>
          <p:nvPr/>
        </p:nvSpPr>
        <p:spPr>
          <a:xfrm>
            <a:off x="5982254" y="4913552"/>
            <a:ext cx="72327" cy="2221"/>
          </a:xfrm>
          <a:custGeom>
            <a:avLst/>
            <a:gdLst>
              <a:gd name="connsiteX0" fmla="*/ 0 w 72326"/>
              <a:gd name="connsiteY0" fmla="*/ 0 h 2221"/>
              <a:gd name="connsiteX1" fmla="*/ 21929 w 72326"/>
              <a:gd name="connsiteY1" fmla="*/ 456 h 2221"/>
              <a:gd name="connsiteX2" fmla="*/ 72326 w 72326"/>
              <a:gd name="connsiteY2" fmla="*/ 2221 h 2221"/>
              <a:gd name="connsiteX3" fmla="*/ 0 w 72326"/>
              <a:gd name="connsiteY3" fmla="*/ 0 h 2221"/>
            </a:gdLst>
            <a:ahLst/>
            <a:cxnLst>
              <a:cxn ang="0">
                <a:pos x="connsiteX0" y="connsiteY0"/>
              </a:cxn>
              <a:cxn ang="0">
                <a:pos x="connsiteX1" y="connsiteY1"/>
              </a:cxn>
              <a:cxn ang="0">
                <a:pos x="connsiteX2" y="connsiteY2"/>
              </a:cxn>
              <a:cxn ang="0">
                <a:pos x="connsiteX3" y="connsiteY3"/>
              </a:cxn>
            </a:cxnLst>
            <a:rect l="l" t="t" r="r" b="b"/>
            <a:pathLst>
              <a:path w="72326" h="2221">
                <a:moveTo>
                  <a:pt x="0" y="0"/>
                </a:moveTo>
                <a:lnTo>
                  <a:pt x="21929" y="456"/>
                </a:lnTo>
                <a:lnTo>
                  <a:pt x="72326" y="2221"/>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2" name="任意多边形 87"/>
          <p:cNvSpPr/>
          <p:nvPr/>
        </p:nvSpPr>
        <p:spPr>
          <a:xfrm>
            <a:off x="5905353" y="4915773"/>
            <a:ext cx="226131" cy="7919"/>
          </a:xfrm>
          <a:custGeom>
            <a:avLst/>
            <a:gdLst>
              <a:gd name="connsiteX0" fmla="*/ 0 w 226131"/>
              <a:gd name="connsiteY0" fmla="*/ 0 h 7919"/>
              <a:gd name="connsiteX1" fmla="*/ 151031 w 226131"/>
              <a:gd name="connsiteY1" fmla="*/ 4637 h 7919"/>
              <a:gd name="connsiteX2" fmla="*/ 226131 w 226131"/>
              <a:gd name="connsiteY2" fmla="*/ 7919 h 7919"/>
              <a:gd name="connsiteX3" fmla="*/ 0 w 226131"/>
              <a:gd name="connsiteY3" fmla="*/ 0 h 7919"/>
            </a:gdLst>
            <a:ahLst/>
            <a:cxnLst>
              <a:cxn ang="0">
                <a:pos x="connsiteX0" y="connsiteY0"/>
              </a:cxn>
              <a:cxn ang="0">
                <a:pos x="connsiteX1" y="connsiteY1"/>
              </a:cxn>
              <a:cxn ang="0">
                <a:pos x="connsiteX2" y="connsiteY2"/>
              </a:cxn>
              <a:cxn ang="0">
                <a:pos x="connsiteX3" y="connsiteY3"/>
              </a:cxn>
            </a:cxnLst>
            <a:rect l="l" t="t" r="r" b="b"/>
            <a:pathLst>
              <a:path w="226131" h="7919">
                <a:moveTo>
                  <a:pt x="0" y="0"/>
                </a:moveTo>
                <a:lnTo>
                  <a:pt x="151031" y="4637"/>
                </a:lnTo>
                <a:lnTo>
                  <a:pt x="226131" y="7919"/>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3" name="任意多边形 88"/>
          <p:cNvSpPr/>
          <p:nvPr/>
        </p:nvSpPr>
        <p:spPr>
          <a:xfrm>
            <a:off x="5905364" y="4915772"/>
            <a:ext cx="226107" cy="7919"/>
          </a:xfrm>
          <a:custGeom>
            <a:avLst/>
            <a:gdLst>
              <a:gd name="connsiteX0" fmla="*/ 226106 w 226106"/>
              <a:gd name="connsiteY0" fmla="*/ 0 h 7918"/>
              <a:gd name="connsiteX1" fmla="*/ 0 w 226106"/>
              <a:gd name="connsiteY1" fmla="*/ 7918 h 7918"/>
              <a:gd name="connsiteX2" fmla="*/ 75091 w 226106"/>
              <a:gd name="connsiteY2" fmla="*/ 4636 h 7918"/>
              <a:gd name="connsiteX3" fmla="*/ 226106 w 226106"/>
              <a:gd name="connsiteY3" fmla="*/ 0 h 7918"/>
            </a:gdLst>
            <a:ahLst/>
            <a:cxnLst>
              <a:cxn ang="0">
                <a:pos x="connsiteX0" y="connsiteY0"/>
              </a:cxn>
              <a:cxn ang="0">
                <a:pos x="connsiteX1" y="connsiteY1"/>
              </a:cxn>
              <a:cxn ang="0">
                <a:pos x="connsiteX2" y="connsiteY2"/>
              </a:cxn>
              <a:cxn ang="0">
                <a:pos x="connsiteX3" y="connsiteY3"/>
              </a:cxn>
            </a:cxnLst>
            <a:rect l="l" t="t" r="r" b="b"/>
            <a:pathLst>
              <a:path w="226106" h="7918">
                <a:moveTo>
                  <a:pt x="226106" y="0"/>
                </a:moveTo>
                <a:lnTo>
                  <a:pt x="0" y="7918"/>
                </a:lnTo>
                <a:lnTo>
                  <a:pt x="75091" y="4636"/>
                </a:lnTo>
                <a:lnTo>
                  <a:pt x="226106"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4" name="任意多边形 89"/>
          <p:cNvSpPr/>
          <p:nvPr/>
        </p:nvSpPr>
        <p:spPr>
          <a:xfrm>
            <a:off x="5985183" y="4923690"/>
            <a:ext cx="66468" cy="2904"/>
          </a:xfrm>
          <a:custGeom>
            <a:avLst/>
            <a:gdLst>
              <a:gd name="connsiteX0" fmla="*/ 66468 w 66468"/>
              <a:gd name="connsiteY0" fmla="*/ 0 h 2904"/>
              <a:gd name="connsiteX1" fmla="*/ 0 w 66468"/>
              <a:gd name="connsiteY1" fmla="*/ 2904 h 2904"/>
              <a:gd name="connsiteX2" fmla="*/ 38928 w 66468"/>
              <a:gd name="connsiteY2" fmla="*/ 964 h 2904"/>
              <a:gd name="connsiteX3" fmla="*/ 66468 w 66468"/>
              <a:gd name="connsiteY3" fmla="*/ 0 h 2904"/>
            </a:gdLst>
            <a:ahLst/>
            <a:cxnLst>
              <a:cxn ang="0">
                <a:pos x="connsiteX0" y="connsiteY0"/>
              </a:cxn>
              <a:cxn ang="0">
                <a:pos x="connsiteX1" y="connsiteY1"/>
              </a:cxn>
              <a:cxn ang="0">
                <a:pos x="connsiteX2" y="connsiteY2"/>
              </a:cxn>
              <a:cxn ang="0">
                <a:pos x="connsiteX3" y="connsiteY3"/>
              </a:cxn>
            </a:cxnLst>
            <a:rect l="l" t="t" r="r" b="b"/>
            <a:pathLst>
              <a:path w="66468" h="2904">
                <a:moveTo>
                  <a:pt x="66468" y="0"/>
                </a:moveTo>
                <a:lnTo>
                  <a:pt x="0" y="2904"/>
                </a:lnTo>
                <a:lnTo>
                  <a:pt x="38928" y="964"/>
                </a:lnTo>
                <a:lnTo>
                  <a:pt x="66468"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5" name="任意多边形 90"/>
          <p:cNvSpPr/>
          <p:nvPr/>
        </p:nvSpPr>
        <p:spPr>
          <a:xfrm>
            <a:off x="5985197" y="4923690"/>
            <a:ext cx="66443" cy="2904"/>
          </a:xfrm>
          <a:custGeom>
            <a:avLst/>
            <a:gdLst>
              <a:gd name="connsiteX0" fmla="*/ 0 w 66443"/>
              <a:gd name="connsiteY0" fmla="*/ 0 h 2904"/>
              <a:gd name="connsiteX1" fmla="*/ 27529 w 66443"/>
              <a:gd name="connsiteY1" fmla="*/ 964 h 2904"/>
              <a:gd name="connsiteX2" fmla="*/ 66443 w 66443"/>
              <a:gd name="connsiteY2" fmla="*/ 2904 h 2904"/>
              <a:gd name="connsiteX3" fmla="*/ 0 w 66443"/>
              <a:gd name="connsiteY3" fmla="*/ 0 h 2904"/>
            </a:gdLst>
            <a:ahLst/>
            <a:cxnLst>
              <a:cxn ang="0">
                <a:pos x="connsiteX0" y="connsiteY0"/>
              </a:cxn>
              <a:cxn ang="0">
                <a:pos x="connsiteX1" y="connsiteY1"/>
              </a:cxn>
              <a:cxn ang="0">
                <a:pos x="connsiteX2" y="connsiteY2"/>
              </a:cxn>
              <a:cxn ang="0">
                <a:pos x="connsiteX3" y="connsiteY3"/>
              </a:cxn>
            </a:cxnLst>
            <a:rect l="l" t="t" r="r" b="b"/>
            <a:pathLst>
              <a:path w="66443" h="2904">
                <a:moveTo>
                  <a:pt x="0" y="0"/>
                </a:moveTo>
                <a:lnTo>
                  <a:pt x="27529" y="964"/>
                </a:lnTo>
                <a:lnTo>
                  <a:pt x="66443" y="2904"/>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6" name="任意多边形 91"/>
          <p:cNvSpPr/>
          <p:nvPr/>
        </p:nvSpPr>
        <p:spPr>
          <a:xfrm>
            <a:off x="5912015" y="4926595"/>
            <a:ext cx="212804" cy="10607"/>
          </a:xfrm>
          <a:custGeom>
            <a:avLst/>
            <a:gdLst>
              <a:gd name="connsiteX0" fmla="*/ 0 w 212804"/>
              <a:gd name="connsiteY0" fmla="*/ 0 h 10606"/>
              <a:gd name="connsiteX1" fmla="*/ 118245 w 212804"/>
              <a:gd name="connsiteY1" fmla="*/ 5167 h 10606"/>
              <a:gd name="connsiteX2" fmla="*/ 212804 w 212804"/>
              <a:gd name="connsiteY2" fmla="*/ 10606 h 10606"/>
              <a:gd name="connsiteX3" fmla="*/ 0 w 212804"/>
              <a:gd name="connsiteY3" fmla="*/ 0 h 10606"/>
            </a:gdLst>
            <a:ahLst/>
            <a:cxnLst>
              <a:cxn ang="0">
                <a:pos x="connsiteX0" y="connsiteY0"/>
              </a:cxn>
              <a:cxn ang="0">
                <a:pos x="connsiteX1" y="connsiteY1"/>
              </a:cxn>
              <a:cxn ang="0">
                <a:pos x="connsiteX2" y="connsiteY2"/>
              </a:cxn>
              <a:cxn ang="0">
                <a:pos x="connsiteX3" y="connsiteY3"/>
              </a:cxn>
            </a:cxnLst>
            <a:rect l="l" t="t" r="r" b="b"/>
            <a:pathLst>
              <a:path w="212804" h="10606">
                <a:moveTo>
                  <a:pt x="0" y="0"/>
                </a:moveTo>
                <a:lnTo>
                  <a:pt x="118245" y="5167"/>
                </a:lnTo>
                <a:lnTo>
                  <a:pt x="212804" y="10606"/>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7" name="任意多边形 92"/>
          <p:cNvSpPr/>
          <p:nvPr/>
        </p:nvSpPr>
        <p:spPr>
          <a:xfrm>
            <a:off x="5912030" y="4926595"/>
            <a:ext cx="212775" cy="10607"/>
          </a:xfrm>
          <a:custGeom>
            <a:avLst/>
            <a:gdLst>
              <a:gd name="connsiteX0" fmla="*/ 212774 w 212774"/>
              <a:gd name="connsiteY0" fmla="*/ 0 h 10606"/>
              <a:gd name="connsiteX1" fmla="*/ 0 w 212774"/>
              <a:gd name="connsiteY1" fmla="*/ 10606 h 10606"/>
              <a:gd name="connsiteX2" fmla="*/ 94545 w 212774"/>
              <a:gd name="connsiteY2" fmla="*/ 5167 h 10606"/>
              <a:gd name="connsiteX3" fmla="*/ 212774 w 212774"/>
              <a:gd name="connsiteY3" fmla="*/ 0 h 10606"/>
            </a:gdLst>
            <a:ahLst/>
            <a:cxnLst>
              <a:cxn ang="0">
                <a:pos x="connsiteX0" y="connsiteY0"/>
              </a:cxn>
              <a:cxn ang="0">
                <a:pos x="connsiteX1" y="connsiteY1"/>
              </a:cxn>
              <a:cxn ang="0">
                <a:pos x="connsiteX2" y="connsiteY2"/>
              </a:cxn>
              <a:cxn ang="0">
                <a:pos x="connsiteX3" y="connsiteY3"/>
              </a:cxn>
            </a:cxnLst>
            <a:rect l="l" t="t" r="r" b="b"/>
            <a:pathLst>
              <a:path w="212774" h="10606">
                <a:moveTo>
                  <a:pt x="212774" y="0"/>
                </a:moveTo>
                <a:lnTo>
                  <a:pt x="0" y="10606"/>
                </a:lnTo>
                <a:lnTo>
                  <a:pt x="94545" y="5167"/>
                </a:lnTo>
                <a:lnTo>
                  <a:pt x="212774"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8" name="任意多边形 93"/>
          <p:cNvSpPr/>
          <p:nvPr/>
        </p:nvSpPr>
        <p:spPr>
          <a:xfrm>
            <a:off x="5979614" y="4937201"/>
            <a:ext cx="77609" cy="4464"/>
          </a:xfrm>
          <a:custGeom>
            <a:avLst/>
            <a:gdLst>
              <a:gd name="connsiteX0" fmla="*/ 77609 w 77609"/>
              <a:gd name="connsiteY0" fmla="*/ 0 h 4464"/>
              <a:gd name="connsiteX1" fmla="*/ 0 w 77609"/>
              <a:gd name="connsiteY1" fmla="*/ 4464 h 4464"/>
              <a:gd name="connsiteX2" fmla="*/ 37813 w 77609"/>
              <a:gd name="connsiteY2" fmla="*/ 1983 h 4464"/>
              <a:gd name="connsiteX3" fmla="*/ 77609 w 77609"/>
              <a:gd name="connsiteY3" fmla="*/ 0 h 4464"/>
            </a:gdLst>
            <a:ahLst/>
            <a:cxnLst>
              <a:cxn ang="0">
                <a:pos x="connsiteX0" y="connsiteY0"/>
              </a:cxn>
              <a:cxn ang="0">
                <a:pos x="connsiteX1" y="connsiteY1"/>
              </a:cxn>
              <a:cxn ang="0">
                <a:pos x="connsiteX2" y="connsiteY2"/>
              </a:cxn>
              <a:cxn ang="0">
                <a:pos x="connsiteX3" y="connsiteY3"/>
              </a:cxn>
            </a:cxnLst>
            <a:rect l="l" t="t" r="r" b="b"/>
            <a:pathLst>
              <a:path w="77609" h="4464">
                <a:moveTo>
                  <a:pt x="77609" y="0"/>
                </a:moveTo>
                <a:lnTo>
                  <a:pt x="0" y="4464"/>
                </a:lnTo>
                <a:lnTo>
                  <a:pt x="37813" y="1983"/>
                </a:lnTo>
                <a:lnTo>
                  <a:pt x="77609"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29" name="任意多边形 94"/>
          <p:cNvSpPr/>
          <p:nvPr/>
        </p:nvSpPr>
        <p:spPr>
          <a:xfrm>
            <a:off x="5979629" y="4937203"/>
            <a:ext cx="77579" cy="4463"/>
          </a:xfrm>
          <a:custGeom>
            <a:avLst/>
            <a:gdLst>
              <a:gd name="connsiteX0" fmla="*/ 0 w 77579"/>
              <a:gd name="connsiteY0" fmla="*/ 0 h 4463"/>
              <a:gd name="connsiteX1" fmla="*/ 39780 w 77579"/>
              <a:gd name="connsiteY1" fmla="*/ 1983 h 4463"/>
              <a:gd name="connsiteX2" fmla="*/ 77579 w 77579"/>
              <a:gd name="connsiteY2" fmla="*/ 4463 h 4463"/>
              <a:gd name="connsiteX3" fmla="*/ 0 w 77579"/>
              <a:gd name="connsiteY3" fmla="*/ 0 h 4463"/>
            </a:gdLst>
            <a:ahLst/>
            <a:cxnLst>
              <a:cxn ang="0">
                <a:pos x="connsiteX0" y="connsiteY0"/>
              </a:cxn>
              <a:cxn ang="0">
                <a:pos x="connsiteX1" y="connsiteY1"/>
              </a:cxn>
              <a:cxn ang="0">
                <a:pos x="connsiteX2" y="connsiteY2"/>
              </a:cxn>
              <a:cxn ang="0">
                <a:pos x="connsiteX3" y="connsiteY3"/>
              </a:cxn>
            </a:cxnLst>
            <a:rect l="l" t="t" r="r" b="b"/>
            <a:pathLst>
              <a:path w="77579" h="4463">
                <a:moveTo>
                  <a:pt x="0" y="0"/>
                </a:moveTo>
                <a:lnTo>
                  <a:pt x="39780" y="1983"/>
                </a:lnTo>
                <a:lnTo>
                  <a:pt x="77579" y="4463"/>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0" name="任意多边形 95"/>
          <p:cNvSpPr/>
          <p:nvPr/>
        </p:nvSpPr>
        <p:spPr>
          <a:xfrm>
            <a:off x="5937156" y="4941664"/>
            <a:ext cx="162525" cy="10663"/>
          </a:xfrm>
          <a:custGeom>
            <a:avLst/>
            <a:gdLst>
              <a:gd name="connsiteX0" fmla="*/ 0 w 162525"/>
              <a:gd name="connsiteY0" fmla="*/ 0 h 10662"/>
              <a:gd name="connsiteX1" fmla="*/ 75035 w 162525"/>
              <a:gd name="connsiteY1" fmla="*/ 4316 h 10662"/>
              <a:gd name="connsiteX2" fmla="*/ 162525 w 162525"/>
              <a:gd name="connsiteY2" fmla="*/ 10662 h 10662"/>
              <a:gd name="connsiteX3" fmla="*/ 0 w 162525"/>
              <a:gd name="connsiteY3" fmla="*/ 0 h 10662"/>
            </a:gdLst>
            <a:ahLst/>
            <a:cxnLst>
              <a:cxn ang="0">
                <a:pos x="connsiteX0" y="connsiteY0"/>
              </a:cxn>
              <a:cxn ang="0">
                <a:pos x="connsiteX1" y="connsiteY1"/>
              </a:cxn>
              <a:cxn ang="0">
                <a:pos x="connsiteX2" y="connsiteY2"/>
              </a:cxn>
              <a:cxn ang="0">
                <a:pos x="connsiteX3" y="connsiteY3"/>
              </a:cxn>
            </a:cxnLst>
            <a:rect l="l" t="t" r="r" b="b"/>
            <a:pathLst>
              <a:path w="162525" h="10662">
                <a:moveTo>
                  <a:pt x="0" y="0"/>
                </a:moveTo>
                <a:lnTo>
                  <a:pt x="75035" y="4316"/>
                </a:lnTo>
                <a:lnTo>
                  <a:pt x="162525" y="10662"/>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1" name="任意多边形 96"/>
          <p:cNvSpPr/>
          <p:nvPr/>
        </p:nvSpPr>
        <p:spPr>
          <a:xfrm>
            <a:off x="5937172" y="4941665"/>
            <a:ext cx="162491" cy="10660"/>
          </a:xfrm>
          <a:custGeom>
            <a:avLst/>
            <a:gdLst>
              <a:gd name="connsiteX0" fmla="*/ 162490 w 162490"/>
              <a:gd name="connsiteY0" fmla="*/ 0 h 10660"/>
              <a:gd name="connsiteX1" fmla="*/ 0 w 162490"/>
              <a:gd name="connsiteY1" fmla="*/ 10660 h 10660"/>
              <a:gd name="connsiteX2" fmla="*/ 87471 w 162490"/>
              <a:gd name="connsiteY2" fmla="*/ 4315 h 10660"/>
              <a:gd name="connsiteX3" fmla="*/ 162490 w 162490"/>
              <a:gd name="connsiteY3" fmla="*/ 0 h 10660"/>
            </a:gdLst>
            <a:ahLst/>
            <a:cxnLst>
              <a:cxn ang="0">
                <a:pos x="connsiteX0" y="connsiteY0"/>
              </a:cxn>
              <a:cxn ang="0">
                <a:pos x="connsiteX1" y="connsiteY1"/>
              </a:cxn>
              <a:cxn ang="0">
                <a:pos x="connsiteX2" y="connsiteY2"/>
              </a:cxn>
              <a:cxn ang="0">
                <a:pos x="connsiteX3" y="connsiteY3"/>
              </a:cxn>
            </a:cxnLst>
            <a:rect l="l" t="t" r="r" b="b"/>
            <a:pathLst>
              <a:path w="162490" h="10660">
                <a:moveTo>
                  <a:pt x="162490" y="0"/>
                </a:moveTo>
                <a:lnTo>
                  <a:pt x="0" y="10660"/>
                </a:lnTo>
                <a:lnTo>
                  <a:pt x="87471" y="4315"/>
                </a:lnTo>
                <a:lnTo>
                  <a:pt x="16249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2" name="任意多边形 97"/>
          <p:cNvSpPr/>
          <p:nvPr/>
        </p:nvSpPr>
        <p:spPr>
          <a:xfrm>
            <a:off x="5953719" y="4952323"/>
            <a:ext cx="129399" cy="9387"/>
          </a:xfrm>
          <a:custGeom>
            <a:avLst/>
            <a:gdLst>
              <a:gd name="connsiteX0" fmla="*/ 129399 w 129399"/>
              <a:gd name="connsiteY0" fmla="*/ 0 h 9386"/>
              <a:gd name="connsiteX1" fmla="*/ 0 w 129399"/>
              <a:gd name="connsiteY1" fmla="*/ 9386 h 9386"/>
              <a:gd name="connsiteX2" fmla="*/ 52360 w 129399"/>
              <a:gd name="connsiteY2" fmla="*/ 5054 h 9386"/>
              <a:gd name="connsiteX3" fmla="*/ 129399 w 129399"/>
              <a:gd name="connsiteY3" fmla="*/ 0 h 9386"/>
            </a:gdLst>
            <a:ahLst/>
            <a:cxnLst>
              <a:cxn ang="0">
                <a:pos x="connsiteX0" y="connsiteY0"/>
              </a:cxn>
              <a:cxn ang="0">
                <a:pos x="connsiteX1" y="connsiteY1"/>
              </a:cxn>
              <a:cxn ang="0">
                <a:pos x="connsiteX2" y="connsiteY2"/>
              </a:cxn>
              <a:cxn ang="0">
                <a:pos x="connsiteX3" y="connsiteY3"/>
              </a:cxn>
            </a:cxnLst>
            <a:rect l="l" t="t" r="r" b="b"/>
            <a:pathLst>
              <a:path w="129399" h="9386">
                <a:moveTo>
                  <a:pt x="129399" y="0"/>
                </a:moveTo>
                <a:lnTo>
                  <a:pt x="0" y="9386"/>
                </a:lnTo>
                <a:lnTo>
                  <a:pt x="52360" y="5054"/>
                </a:lnTo>
                <a:lnTo>
                  <a:pt x="129399"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3" name="任意多边形 98"/>
          <p:cNvSpPr/>
          <p:nvPr/>
        </p:nvSpPr>
        <p:spPr>
          <a:xfrm>
            <a:off x="5953735" y="4952325"/>
            <a:ext cx="129364" cy="9384"/>
          </a:xfrm>
          <a:custGeom>
            <a:avLst/>
            <a:gdLst>
              <a:gd name="connsiteX0" fmla="*/ 0 w 129364"/>
              <a:gd name="connsiteY0" fmla="*/ 0 h 9384"/>
              <a:gd name="connsiteX1" fmla="*/ 77018 w 129364"/>
              <a:gd name="connsiteY1" fmla="*/ 5053 h 9384"/>
              <a:gd name="connsiteX2" fmla="*/ 129364 w 129364"/>
              <a:gd name="connsiteY2" fmla="*/ 9384 h 9384"/>
              <a:gd name="connsiteX3" fmla="*/ 0 w 129364"/>
              <a:gd name="connsiteY3" fmla="*/ 0 h 9384"/>
            </a:gdLst>
            <a:ahLst/>
            <a:cxnLst>
              <a:cxn ang="0">
                <a:pos x="connsiteX0" y="connsiteY0"/>
              </a:cxn>
              <a:cxn ang="0">
                <a:pos x="connsiteX1" y="connsiteY1"/>
              </a:cxn>
              <a:cxn ang="0">
                <a:pos x="connsiteX2" y="connsiteY2"/>
              </a:cxn>
              <a:cxn ang="0">
                <a:pos x="connsiteX3" y="connsiteY3"/>
              </a:cxn>
            </a:cxnLst>
            <a:rect l="l" t="t" r="r" b="b"/>
            <a:pathLst>
              <a:path w="129364" h="9384">
                <a:moveTo>
                  <a:pt x="0" y="0"/>
                </a:moveTo>
                <a:lnTo>
                  <a:pt x="77018" y="5053"/>
                </a:lnTo>
                <a:lnTo>
                  <a:pt x="129364" y="9384"/>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4" name="任意多边形 99"/>
          <p:cNvSpPr/>
          <p:nvPr/>
        </p:nvSpPr>
        <p:spPr>
          <a:xfrm>
            <a:off x="5997603" y="4961709"/>
            <a:ext cx="41631" cy="3444"/>
          </a:xfrm>
          <a:custGeom>
            <a:avLst/>
            <a:gdLst>
              <a:gd name="connsiteX0" fmla="*/ 0 w 41631"/>
              <a:gd name="connsiteY0" fmla="*/ 0 h 3444"/>
              <a:gd name="connsiteX1" fmla="*/ 16283 w 41631"/>
              <a:gd name="connsiteY1" fmla="*/ 1181 h 3444"/>
              <a:gd name="connsiteX2" fmla="*/ 41631 w 41631"/>
              <a:gd name="connsiteY2" fmla="*/ 3444 h 3444"/>
              <a:gd name="connsiteX3" fmla="*/ 0 w 41631"/>
              <a:gd name="connsiteY3" fmla="*/ 0 h 3444"/>
            </a:gdLst>
            <a:ahLst/>
            <a:cxnLst>
              <a:cxn ang="0">
                <a:pos x="connsiteX0" y="connsiteY0"/>
              </a:cxn>
              <a:cxn ang="0">
                <a:pos x="connsiteX1" y="connsiteY1"/>
              </a:cxn>
              <a:cxn ang="0">
                <a:pos x="connsiteX2" y="connsiteY2"/>
              </a:cxn>
              <a:cxn ang="0">
                <a:pos x="connsiteX3" y="connsiteY3"/>
              </a:cxn>
            </a:cxnLst>
            <a:rect l="l" t="t" r="r" b="b"/>
            <a:pathLst>
              <a:path w="41631" h="3444">
                <a:moveTo>
                  <a:pt x="0" y="0"/>
                </a:moveTo>
                <a:lnTo>
                  <a:pt x="16283" y="1181"/>
                </a:lnTo>
                <a:lnTo>
                  <a:pt x="41631" y="3444"/>
                </a:lnTo>
                <a:lnTo>
                  <a:pt x="0"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5" name="任意多边形 100"/>
          <p:cNvSpPr/>
          <p:nvPr/>
        </p:nvSpPr>
        <p:spPr>
          <a:xfrm>
            <a:off x="5997624" y="4961712"/>
            <a:ext cx="41589" cy="3441"/>
          </a:xfrm>
          <a:custGeom>
            <a:avLst/>
            <a:gdLst>
              <a:gd name="connsiteX0" fmla="*/ 41589 w 41589"/>
              <a:gd name="connsiteY0" fmla="*/ 0 h 3441"/>
              <a:gd name="connsiteX1" fmla="*/ 0 w 41589"/>
              <a:gd name="connsiteY1" fmla="*/ 3441 h 3441"/>
              <a:gd name="connsiteX2" fmla="*/ 25322 w 41589"/>
              <a:gd name="connsiteY2" fmla="*/ 1180 h 3441"/>
              <a:gd name="connsiteX3" fmla="*/ 41589 w 41589"/>
              <a:gd name="connsiteY3" fmla="*/ 0 h 3441"/>
            </a:gdLst>
            <a:ahLst/>
            <a:cxnLst>
              <a:cxn ang="0">
                <a:pos x="connsiteX0" y="connsiteY0"/>
              </a:cxn>
              <a:cxn ang="0">
                <a:pos x="connsiteX1" y="connsiteY1"/>
              </a:cxn>
              <a:cxn ang="0">
                <a:pos x="connsiteX2" y="connsiteY2"/>
              </a:cxn>
              <a:cxn ang="0">
                <a:pos x="connsiteX3" y="connsiteY3"/>
              </a:cxn>
            </a:cxnLst>
            <a:rect l="l" t="t" r="r" b="b"/>
            <a:pathLst>
              <a:path w="41589" h="3441">
                <a:moveTo>
                  <a:pt x="41589" y="0"/>
                </a:moveTo>
                <a:lnTo>
                  <a:pt x="0" y="3441"/>
                </a:lnTo>
                <a:lnTo>
                  <a:pt x="25322" y="1180"/>
                </a:lnTo>
                <a:lnTo>
                  <a:pt x="41589" y="0"/>
                </a:lnTo>
                <a:close/>
              </a:path>
            </a:pathLst>
          </a:custGeom>
          <a:solidFill>
            <a:srgbClr val="A5A5A5"/>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6" name="任意多边形 101"/>
          <p:cNvSpPr/>
          <p:nvPr/>
        </p:nvSpPr>
        <p:spPr>
          <a:xfrm>
            <a:off x="2845682" y="4965152"/>
            <a:ext cx="6345471" cy="804249"/>
          </a:xfrm>
          <a:custGeom>
            <a:avLst/>
            <a:gdLst>
              <a:gd name="connsiteX0" fmla="*/ 1566472 w 6345470"/>
              <a:gd name="connsiteY0" fmla="*/ 0 h 804249"/>
              <a:gd name="connsiteX1" fmla="*/ 1374115 w 6345470"/>
              <a:gd name="connsiteY1" fmla="*/ 17175 h 804249"/>
              <a:gd name="connsiteX2" fmla="*/ 345129 w 6345470"/>
              <a:gd name="connsiteY2" fmla="*/ 277703 h 804249"/>
              <a:gd name="connsiteX3" fmla="*/ 3172736 w 6345470"/>
              <a:gd name="connsiteY3" fmla="*/ 615328 h 804249"/>
              <a:gd name="connsiteX4" fmla="*/ 6000343 w 6345470"/>
              <a:gd name="connsiteY4" fmla="*/ 277703 h 804249"/>
              <a:gd name="connsiteX5" fmla="*/ 4971357 w 6345470"/>
              <a:gd name="connsiteY5" fmla="*/ 17175 h 804249"/>
              <a:gd name="connsiteX6" fmla="*/ 4779026 w 6345470"/>
              <a:gd name="connsiteY6" fmla="*/ 2 h 804249"/>
              <a:gd name="connsiteX7" fmla="*/ 4946641 w 6345470"/>
              <a:gd name="connsiteY7" fmla="*/ 13870 h 804249"/>
              <a:gd name="connsiteX8" fmla="*/ 6345470 w 6345470"/>
              <a:gd name="connsiteY8" fmla="*/ 372163 h 804249"/>
              <a:gd name="connsiteX9" fmla="*/ 3172735 w 6345470"/>
              <a:gd name="connsiteY9" fmla="*/ 804249 h 804249"/>
              <a:gd name="connsiteX10" fmla="*/ 0 w 6345470"/>
              <a:gd name="connsiteY10" fmla="*/ 372163 h 804249"/>
              <a:gd name="connsiteX11" fmla="*/ 1398829 w 6345470"/>
              <a:gd name="connsiteY11" fmla="*/ 13870 h 804249"/>
              <a:gd name="connsiteX12" fmla="*/ 1566472 w 6345470"/>
              <a:gd name="connsiteY12" fmla="*/ 0 h 80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470" h="804249">
                <a:moveTo>
                  <a:pt x="1566472" y="0"/>
                </a:moveTo>
                <a:lnTo>
                  <a:pt x="1374115" y="17175"/>
                </a:lnTo>
                <a:cubicBezTo>
                  <a:pt x="745687" y="79101"/>
                  <a:pt x="345129" y="172817"/>
                  <a:pt x="345129" y="277703"/>
                </a:cubicBezTo>
                <a:cubicBezTo>
                  <a:pt x="345129" y="464168"/>
                  <a:pt x="1611092" y="615328"/>
                  <a:pt x="3172736" y="615328"/>
                </a:cubicBezTo>
                <a:cubicBezTo>
                  <a:pt x="4734380" y="615328"/>
                  <a:pt x="6000343" y="464168"/>
                  <a:pt x="6000343" y="277703"/>
                </a:cubicBezTo>
                <a:cubicBezTo>
                  <a:pt x="6000343" y="172817"/>
                  <a:pt x="5599785" y="79101"/>
                  <a:pt x="4971357" y="17175"/>
                </a:cubicBezTo>
                <a:lnTo>
                  <a:pt x="4779026" y="2"/>
                </a:lnTo>
                <a:lnTo>
                  <a:pt x="4946641" y="13870"/>
                </a:lnTo>
                <a:cubicBezTo>
                  <a:pt x="5790594" y="91519"/>
                  <a:pt x="6345470" y="223016"/>
                  <a:pt x="6345470" y="372163"/>
                </a:cubicBezTo>
                <a:cubicBezTo>
                  <a:pt x="6345470" y="610798"/>
                  <a:pt x="4924988" y="804249"/>
                  <a:pt x="3172735" y="804249"/>
                </a:cubicBezTo>
                <a:cubicBezTo>
                  <a:pt x="1420482" y="804249"/>
                  <a:pt x="0" y="610798"/>
                  <a:pt x="0" y="372163"/>
                </a:cubicBezTo>
                <a:cubicBezTo>
                  <a:pt x="0" y="223016"/>
                  <a:pt x="554876" y="91519"/>
                  <a:pt x="1398829" y="13870"/>
                </a:cubicBezTo>
                <a:lnTo>
                  <a:pt x="1566472" y="0"/>
                </a:lnTo>
                <a:close/>
              </a:path>
            </a:pathLst>
          </a:custGeom>
          <a:solidFill>
            <a:schemeClr val="accent1">
              <a:alpha val="80000"/>
            </a:schemeClr>
          </a:solidFill>
          <a:ln w="28575" cap="flat" cmpd="sng" algn="ctr">
            <a:noFill/>
            <a:prstDash val="solid"/>
            <a:miter lim="800000"/>
          </a:ln>
          <a:effectLst/>
        </p:spPr>
        <p:txBody>
          <a:bodyPr rtlCol="0" anchor="ctr"/>
          <a:lstStyle/>
          <a:p>
            <a:pPr algn="ctr">
              <a:defRPr/>
            </a:pPr>
            <a:endParaRPr lang="zh-CN" altLang="en-US" sz="3600" kern="0" dirty="0">
              <a:solidFill>
                <a:srgbClr val="404040"/>
              </a:solidFill>
              <a:effectLst>
                <a:outerShdw blurRad="38100" dist="38100" dir="2700000" algn="tl">
                  <a:srgbClr val="000000">
                    <a:alpha val="43137"/>
                  </a:srgbClr>
                </a:outerShdw>
              </a:effectLst>
              <a:cs typeface="+mn-ea"/>
              <a:sym typeface="+mn-lt"/>
            </a:endParaRPr>
          </a:p>
        </p:txBody>
      </p:sp>
      <p:sp>
        <p:nvSpPr>
          <p:cNvPr id="37" name="上箭头 43"/>
          <p:cNvSpPr/>
          <p:nvPr/>
        </p:nvSpPr>
        <p:spPr>
          <a:xfrm>
            <a:off x="6212541" y="3369593"/>
            <a:ext cx="422655" cy="1925032"/>
          </a:xfrm>
          <a:prstGeom prst="upArrow">
            <a:avLst/>
          </a:prstGeom>
          <a:solidFill>
            <a:schemeClr val="accent3">
              <a:lumMod val="75000"/>
            </a:schemeClr>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sp>
        <p:nvSpPr>
          <p:cNvPr id="38" name="上箭头 45"/>
          <p:cNvSpPr/>
          <p:nvPr/>
        </p:nvSpPr>
        <p:spPr>
          <a:xfrm>
            <a:off x="5341679" y="4005270"/>
            <a:ext cx="424728" cy="1266625"/>
          </a:xfrm>
          <a:prstGeom prst="upArrow">
            <a:avLst/>
          </a:prstGeom>
          <a:solidFill>
            <a:schemeClr val="accent2"/>
          </a:solidFill>
          <a:ln w="12700" cap="flat" cmpd="sng" algn="ctr">
            <a:no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404040"/>
              </a:solidFill>
              <a:cs typeface="+mn-ea"/>
              <a:sym typeface="+mn-lt"/>
            </a:endParaRPr>
          </a:p>
        </p:txBody>
      </p:sp>
      <p:cxnSp>
        <p:nvCxnSpPr>
          <p:cNvPr id="39" name="直接连接符 38"/>
          <p:cNvCxnSpPr/>
          <p:nvPr/>
        </p:nvCxnSpPr>
        <p:spPr>
          <a:xfrm flipV="1">
            <a:off x="3059430" y="3894455"/>
            <a:ext cx="3175" cy="1428115"/>
          </a:xfrm>
          <a:prstGeom prst="line">
            <a:avLst/>
          </a:prstGeom>
          <a:noFill/>
          <a:ln w="6350" cap="flat" cmpd="sng" algn="ctr">
            <a:solidFill>
              <a:srgbClr val="223548"/>
            </a:solidFill>
            <a:prstDash val="dash"/>
            <a:miter lim="800000"/>
            <a:headEnd type="none" w="lg" len="lg"/>
            <a:tailEnd type="oval" w="lg" len="lg"/>
          </a:ln>
          <a:effectLst/>
        </p:spPr>
      </p:cxnSp>
      <p:cxnSp>
        <p:nvCxnSpPr>
          <p:cNvPr id="40" name="直接连接符 39"/>
          <p:cNvCxnSpPr/>
          <p:nvPr/>
        </p:nvCxnSpPr>
        <p:spPr>
          <a:xfrm flipV="1">
            <a:off x="8515431" y="4418902"/>
            <a:ext cx="0" cy="810789"/>
          </a:xfrm>
          <a:prstGeom prst="line">
            <a:avLst/>
          </a:prstGeom>
          <a:noFill/>
          <a:ln w="6350" cap="flat" cmpd="sng" algn="ctr">
            <a:solidFill>
              <a:srgbClr val="223548"/>
            </a:solidFill>
            <a:prstDash val="dash"/>
            <a:miter lim="800000"/>
            <a:headEnd type="none" w="lg" len="lg"/>
            <a:tailEnd type="oval" w="lg" len="lg"/>
          </a:ln>
          <a:effectLst/>
        </p:spPr>
      </p:cxnSp>
      <p:cxnSp>
        <p:nvCxnSpPr>
          <p:cNvPr id="41" name="直接连接符 40"/>
          <p:cNvCxnSpPr/>
          <p:nvPr/>
        </p:nvCxnSpPr>
        <p:spPr>
          <a:xfrm flipV="1">
            <a:off x="7176655" y="2622877"/>
            <a:ext cx="0" cy="2728020"/>
          </a:xfrm>
          <a:prstGeom prst="line">
            <a:avLst/>
          </a:prstGeom>
          <a:noFill/>
          <a:ln w="6350" cap="flat" cmpd="sng" algn="ctr">
            <a:solidFill>
              <a:srgbClr val="223548"/>
            </a:solidFill>
            <a:prstDash val="dash"/>
            <a:miter lim="800000"/>
            <a:headEnd type="none" w="lg" len="lg"/>
            <a:tailEnd type="oval" w="lg" len="lg"/>
          </a:ln>
          <a:effectLst/>
        </p:spPr>
      </p:cxnSp>
      <p:sp>
        <p:nvSpPr>
          <p:cNvPr id="42" name="文本框 41"/>
          <p:cNvSpPr txBox="1"/>
          <p:nvPr/>
        </p:nvSpPr>
        <p:spPr>
          <a:xfrm>
            <a:off x="509502" y="2436956"/>
            <a:ext cx="3115010" cy="1060450"/>
          </a:xfrm>
          <a:prstGeom prst="rect">
            <a:avLst/>
          </a:prstGeom>
          <a:noFill/>
        </p:spPr>
        <p:txBody>
          <a:bodyPr wrap="square" rtlCol="0">
            <a:spAutoFit/>
          </a:bodyPr>
          <a:lstStyle/>
          <a:p>
            <a:pPr algn="ctr" defTabSz="914400">
              <a:lnSpc>
                <a:spcPct val="150000"/>
              </a:lnSpc>
              <a:defRPr/>
            </a:pPr>
            <a:r>
              <a:rPr lang="zh-CN" altLang="en-US" b="1" kern="0" dirty="0">
                <a:solidFill>
                  <a:prstClr val="black">
                    <a:lumMod val="75000"/>
                    <a:lumOff val="25000"/>
                  </a:prstClr>
                </a:solidFill>
                <a:cs typeface="+mn-ea"/>
                <a:sym typeface="+mn-lt"/>
              </a:rPr>
              <a:t>加强组织领导</a:t>
            </a:r>
            <a:endParaRPr lang="zh-CN" altLang="en-US" b="1" kern="0" dirty="0">
              <a:solidFill>
                <a:prstClr val="black">
                  <a:lumMod val="75000"/>
                  <a:lumOff val="25000"/>
                </a:prstClr>
              </a:solidFill>
              <a:cs typeface="+mn-ea"/>
              <a:sym typeface="+mn-lt"/>
            </a:endParaRPr>
          </a:p>
          <a:p>
            <a:pPr algn="ctr" defTabSz="914400">
              <a:lnSpc>
                <a:spcPct val="150000"/>
              </a:lnSpc>
              <a:defRPr/>
            </a:pPr>
            <a:r>
              <a:rPr lang="zh-CN" altLang="en-US" sz="1200" b="1" dirty="0">
                <a:solidFill>
                  <a:prstClr val="black">
                    <a:lumMod val="75000"/>
                    <a:lumOff val="25000"/>
                  </a:prstClr>
                </a:solidFill>
                <a:cs typeface="+mn-ea"/>
                <a:sym typeface="+mn-lt"/>
              </a:rPr>
              <a:t>建立政务公开重点工作牵头单位协调会机制，及时沟通工作进展情况。</a:t>
            </a:r>
            <a:endParaRPr lang="zh-CN" altLang="en-US" sz="1200" b="1" dirty="0">
              <a:solidFill>
                <a:prstClr val="black">
                  <a:lumMod val="75000"/>
                  <a:lumOff val="25000"/>
                </a:prstClr>
              </a:solidFill>
              <a:cs typeface="+mn-ea"/>
              <a:sym typeface="+mn-lt"/>
            </a:endParaRPr>
          </a:p>
        </p:txBody>
      </p:sp>
      <p:sp>
        <p:nvSpPr>
          <p:cNvPr id="43" name="文本框 42"/>
          <p:cNvSpPr txBox="1"/>
          <p:nvPr/>
        </p:nvSpPr>
        <p:spPr>
          <a:xfrm>
            <a:off x="5602876" y="1145254"/>
            <a:ext cx="3115010" cy="1337945"/>
          </a:xfrm>
          <a:prstGeom prst="rect">
            <a:avLst/>
          </a:prstGeom>
          <a:noFill/>
        </p:spPr>
        <p:txBody>
          <a:bodyPr wrap="square" rtlCol="0">
            <a:spAutoFit/>
          </a:bodyPr>
          <a:lstStyle/>
          <a:p>
            <a:pPr algn="ctr" defTabSz="914400">
              <a:lnSpc>
                <a:spcPct val="150000"/>
              </a:lnSpc>
              <a:defRPr/>
            </a:pPr>
            <a:r>
              <a:rPr lang="zh-CN" altLang="en-US" b="1" kern="0" dirty="0">
                <a:solidFill>
                  <a:prstClr val="black">
                    <a:lumMod val="75000"/>
                    <a:lumOff val="25000"/>
                  </a:prstClr>
                </a:solidFill>
                <a:cs typeface="+mn-ea"/>
                <a:sym typeface="+mn-lt"/>
              </a:rPr>
              <a:t>强化指导培训</a:t>
            </a:r>
            <a:endParaRPr lang="zh-CN" altLang="en-US" b="1" kern="0" dirty="0">
              <a:solidFill>
                <a:prstClr val="black">
                  <a:lumMod val="75000"/>
                  <a:lumOff val="25000"/>
                </a:prstClr>
              </a:solidFill>
              <a:cs typeface="+mn-ea"/>
              <a:sym typeface="+mn-lt"/>
            </a:endParaRPr>
          </a:p>
          <a:p>
            <a:pPr algn="ctr" defTabSz="914400">
              <a:lnSpc>
                <a:spcPct val="150000"/>
              </a:lnSpc>
              <a:defRPr/>
            </a:pPr>
            <a:r>
              <a:rPr lang="zh-CN" altLang="en-US" sz="1200" b="1" dirty="0">
                <a:solidFill>
                  <a:prstClr val="black">
                    <a:lumMod val="75000"/>
                    <a:lumOff val="25000"/>
                  </a:prstClr>
                </a:solidFill>
                <a:cs typeface="+mn-ea"/>
                <a:sym typeface="+mn-lt"/>
              </a:rPr>
              <a:t>高质量办好全区政务公开工作培训班，提高培训频次、增加实战演练，有效提升政务公开队伍业务能力和水平。</a:t>
            </a:r>
            <a:endParaRPr lang="zh-CN" altLang="en-US" sz="1200" b="1" dirty="0">
              <a:solidFill>
                <a:prstClr val="black">
                  <a:lumMod val="75000"/>
                  <a:lumOff val="25000"/>
                </a:prstClr>
              </a:solidFill>
              <a:cs typeface="+mn-ea"/>
              <a:sym typeface="+mn-lt"/>
            </a:endParaRPr>
          </a:p>
        </p:txBody>
      </p:sp>
      <p:sp>
        <p:nvSpPr>
          <p:cNvPr id="44" name="文本框 43"/>
          <p:cNvSpPr txBox="1"/>
          <p:nvPr/>
        </p:nvSpPr>
        <p:spPr>
          <a:xfrm>
            <a:off x="7452055" y="2819404"/>
            <a:ext cx="3115010" cy="1337945"/>
          </a:xfrm>
          <a:prstGeom prst="rect">
            <a:avLst/>
          </a:prstGeom>
          <a:noFill/>
        </p:spPr>
        <p:txBody>
          <a:bodyPr wrap="square" rtlCol="0">
            <a:spAutoFit/>
          </a:bodyPr>
          <a:lstStyle/>
          <a:p>
            <a:pPr algn="ctr" defTabSz="914400">
              <a:lnSpc>
                <a:spcPct val="150000"/>
              </a:lnSpc>
              <a:defRPr/>
            </a:pPr>
            <a:r>
              <a:rPr lang="zh-CN" altLang="en-US" b="1" kern="0" dirty="0">
                <a:solidFill>
                  <a:prstClr val="black">
                    <a:lumMod val="75000"/>
                    <a:lumOff val="25000"/>
                  </a:prstClr>
                </a:solidFill>
                <a:cs typeface="+mn-ea"/>
                <a:sym typeface="+mn-lt"/>
              </a:rPr>
              <a:t>加大评优考核</a:t>
            </a:r>
            <a:endParaRPr lang="zh-CN" altLang="en-US" b="1" kern="0" dirty="0">
              <a:solidFill>
                <a:prstClr val="black">
                  <a:lumMod val="75000"/>
                  <a:lumOff val="25000"/>
                </a:prstClr>
              </a:solidFill>
              <a:cs typeface="+mn-ea"/>
              <a:sym typeface="+mn-lt"/>
            </a:endParaRPr>
          </a:p>
          <a:p>
            <a:pPr algn="ctr" defTabSz="914400">
              <a:lnSpc>
                <a:spcPct val="150000"/>
              </a:lnSpc>
              <a:defRPr/>
            </a:pPr>
            <a:r>
              <a:rPr lang="zh-CN" altLang="en-US" sz="1200" b="1" dirty="0">
                <a:solidFill>
                  <a:prstClr val="black">
                    <a:lumMod val="75000"/>
                    <a:lumOff val="25000"/>
                  </a:prstClr>
                </a:solidFill>
                <a:cs typeface="+mn-ea"/>
                <a:sym typeface="+mn-lt"/>
              </a:rPr>
              <a:t>围绕依申请公开答复、政府开放活动、政策解读、政民互动助力经济社会发展等深化政务公开的经验做法，开展优秀案例评选。</a:t>
            </a:r>
            <a:endParaRPr lang="zh-CN" altLang="en-US" sz="1200" b="1" dirty="0">
              <a:solidFill>
                <a:prstClr val="black">
                  <a:lumMod val="75000"/>
                  <a:lumOff val="25000"/>
                </a:prstClr>
              </a:solidFill>
              <a:cs typeface="+mn-ea"/>
              <a:sym typeface="+mn-lt"/>
            </a:endParaRPr>
          </a:p>
        </p:txBody>
      </p:sp>
      <p:cxnSp>
        <p:nvCxnSpPr>
          <p:cNvPr id="3" name="直接连接符 2"/>
          <p:cNvCxnSpPr/>
          <p:nvPr/>
        </p:nvCxnSpPr>
        <p:spPr>
          <a:xfrm flipH="1" flipV="1">
            <a:off x="4584065" y="1805940"/>
            <a:ext cx="40640" cy="3343275"/>
          </a:xfrm>
          <a:prstGeom prst="line">
            <a:avLst/>
          </a:prstGeom>
          <a:noFill/>
          <a:ln w="6350" cap="flat" cmpd="sng" algn="ctr">
            <a:solidFill>
              <a:srgbClr val="223548"/>
            </a:solidFill>
            <a:prstDash val="dash"/>
            <a:miter lim="800000"/>
            <a:headEnd type="none" w="lg" len="lg"/>
            <a:tailEnd type="oval" w="lg" len="lg"/>
          </a:ln>
          <a:effectLst/>
        </p:spPr>
      </p:cxnSp>
      <p:sp>
        <p:nvSpPr>
          <p:cNvPr id="4" name="矩形 3"/>
          <p:cNvSpPr/>
          <p:nvPr/>
        </p:nvSpPr>
        <p:spPr>
          <a:xfrm>
            <a:off x="2011045" y="503555"/>
            <a:ext cx="3330575" cy="1212850"/>
          </a:xfrm>
          <a:prstGeom prst="rect">
            <a:avLst/>
          </a:prstGeom>
        </p:spPr>
        <p:style>
          <a:lnRef idx="2">
            <a:schemeClr val="accent3"/>
          </a:lnRef>
          <a:fillRef idx="1">
            <a:schemeClr val="lt1"/>
          </a:fillRef>
          <a:effectRef idx="0">
            <a:schemeClr val="accent3"/>
          </a:effectRef>
          <a:fontRef idx="minor">
            <a:schemeClr val="dk1"/>
          </a:fontRef>
        </p:style>
        <p:txBody>
          <a:bodyPr rtlCol="0" anchor="ctr"/>
          <a:p>
            <a:pPr algn="ctr" defTabSz="914400">
              <a:lnSpc>
                <a:spcPct val="150000"/>
              </a:lnSpc>
              <a:defRPr/>
            </a:pPr>
            <a:r>
              <a:rPr lang="zh-CN" altLang="en-US" b="1" kern="0" dirty="0">
                <a:solidFill>
                  <a:prstClr val="black">
                    <a:lumMod val="75000"/>
                    <a:lumOff val="25000"/>
                  </a:prstClr>
                </a:solidFill>
                <a:cs typeface="+mn-ea"/>
                <a:sym typeface="+mn-lt"/>
              </a:rPr>
              <a:t>狠抓工作落实</a:t>
            </a:r>
            <a:endParaRPr lang="zh-CN" altLang="en-US" b="1" kern="0" dirty="0">
              <a:solidFill>
                <a:prstClr val="black">
                  <a:lumMod val="75000"/>
                  <a:lumOff val="25000"/>
                </a:prstClr>
              </a:solidFill>
              <a:cs typeface="+mn-ea"/>
              <a:sym typeface="+mn-lt"/>
            </a:endParaRPr>
          </a:p>
          <a:p>
            <a:pPr algn="ctr" defTabSz="914400">
              <a:lnSpc>
                <a:spcPct val="150000"/>
              </a:lnSpc>
              <a:defRPr/>
            </a:pPr>
            <a:r>
              <a:rPr lang="zh-CN" altLang="en-US" sz="1200" b="1" dirty="0">
                <a:solidFill>
                  <a:prstClr val="black">
                    <a:lumMod val="75000"/>
                    <a:lumOff val="25000"/>
                  </a:prstClr>
                </a:solidFill>
                <a:cs typeface="+mn-ea"/>
                <a:sym typeface="+mn-lt"/>
              </a:rPr>
              <a:t>根据本工作要点明确的工作任务，做好任务分解，明确责任股室和完成时限，确保落</a:t>
            </a:r>
            <a:r>
              <a:rPr lang="zh-CN" altLang="en-US" sz="1200" b="1" dirty="0">
                <a:solidFill>
                  <a:prstClr val="black">
                    <a:lumMod val="75000"/>
                    <a:lumOff val="25000"/>
                  </a:prstClr>
                </a:solidFill>
                <a:cs typeface="+mn-ea"/>
                <a:sym typeface="+mn-lt"/>
              </a:rPr>
              <a:t>实到位。</a:t>
            </a:r>
            <a:endParaRPr lang="zh-CN" altLang="en-US" sz="120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6" grpId="0" animBg="1"/>
      <p:bldP spid="37" grpId="0" animBg="1"/>
      <p:bldP spid="38" grpId="0" animBg="1"/>
      <p:bldP spid="42" grpId="0"/>
      <p:bldP spid="43" grpId="0"/>
      <p:bldP spid="44"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DejaVu Sans"/>
        <a:ea typeface="方正书宋_GBK"/>
        <a:cs typeface=""/>
      </a:majorFont>
      <a:minorFont>
        <a:latin typeface="DejaVu Sans"/>
        <a:ea typeface="方正书宋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1904</Words>
  <Application>WPS 演示</Application>
  <PresentationFormat>宽屏</PresentationFormat>
  <Paragraphs>93</Paragraphs>
  <Slides>9</Slides>
  <Notes>17</Notes>
  <HiddenSlides>1</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DejaVu Sans</vt:lpstr>
      <vt:lpstr>方正书宋_GBK</vt:lpstr>
      <vt:lpstr>思源宋体 CN Heavy</vt:lpstr>
      <vt:lpstr>汉仪雅酷黑简</vt:lpstr>
      <vt:lpstr>方正黑体_GBK</vt:lpstr>
      <vt:lpstr>微软雅黑</vt:lpstr>
      <vt:lpstr>Arial Unicode MS</vt:lpstr>
      <vt:lpstr>Calibri</vt:lpstr>
      <vt:lpstr>DejaVu Sans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迢迢君期</dc:creator>
  <cp:lastModifiedBy>user</cp:lastModifiedBy>
  <cp:revision>76</cp:revision>
  <dcterms:created xsi:type="dcterms:W3CDTF">2023-06-21T13:39:41Z</dcterms:created>
  <dcterms:modified xsi:type="dcterms:W3CDTF">2023-06-21T13:39:41Z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D7247844BF74A639BFB28F64CE22E305_31</vt:lpwstr>
  </property>
  <property fmtid="{D5CDD505-2E9C-101B-9397-08002B2CF9AE}" pid="3" name="KSOProductBuildVer">
    <vt:lpwstr>2052-11.8.2.10953</vt:lpwstr>
  </property>
  <property fmtid="{D5CDD505-2E9C-101B-9397-08002B2CF9AE}" pid="4" name="KSOTemplateUUID">
    <vt:lpwstr>v1.0_mb_N8uQ/8gl4hbCD9r/2X6bdw==</vt:lpwstr>
  </property>
</Properties>
</file>